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5"/>
  </p:notesMasterIdLst>
  <p:handoutMasterIdLst>
    <p:handoutMasterId r:id="rId66"/>
  </p:handoutMasterIdLst>
  <p:sldIdLst>
    <p:sldId id="258" r:id="rId2"/>
    <p:sldId id="299" r:id="rId3"/>
    <p:sldId id="259" r:id="rId4"/>
    <p:sldId id="274" r:id="rId5"/>
    <p:sldId id="264" r:id="rId6"/>
    <p:sldId id="265" r:id="rId7"/>
    <p:sldId id="266" r:id="rId8"/>
    <p:sldId id="292" r:id="rId9"/>
    <p:sldId id="338" r:id="rId10"/>
    <p:sldId id="285" r:id="rId11"/>
    <p:sldId id="345" r:id="rId12"/>
    <p:sldId id="339" r:id="rId13"/>
    <p:sldId id="286" r:id="rId14"/>
    <p:sldId id="287" r:id="rId15"/>
    <p:sldId id="300" r:id="rId16"/>
    <p:sldId id="301" r:id="rId17"/>
    <p:sldId id="303" r:id="rId18"/>
    <p:sldId id="305" r:id="rId19"/>
    <p:sldId id="306" r:id="rId20"/>
    <p:sldId id="308" r:id="rId21"/>
    <p:sldId id="311" r:id="rId22"/>
    <p:sldId id="302" r:id="rId23"/>
    <p:sldId id="288" r:id="rId24"/>
    <p:sldId id="312" r:id="rId25"/>
    <p:sldId id="313" r:id="rId26"/>
    <p:sldId id="314" r:id="rId27"/>
    <p:sldId id="315" r:id="rId28"/>
    <p:sldId id="296" r:id="rId29"/>
    <p:sldId id="289" r:id="rId30"/>
    <p:sldId id="316" r:id="rId31"/>
    <p:sldId id="317" r:id="rId32"/>
    <p:sldId id="318" r:id="rId33"/>
    <p:sldId id="319" r:id="rId34"/>
    <p:sldId id="320" r:id="rId35"/>
    <p:sldId id="297" r:id="rId36"/>
    <p:sldId id="290" r:id="rId37"/>
    <p:sldId id="34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41" r:id="rId56"/>
    <p:sldId id="344" r:id="rId57"/>
    <p:sldId id="342" r:id="rId58"/>
    <p:sldId id="343" r:id="rId59"/>
    <p:sldId id="298" r:id="rId60"/>
    <p:sldId id="269" r:id="rId61"/>
    <p:sldId id="279" r:id="rId62"/>
    <p:sldId id="272" r:id="rId63"/>
    <p:sldId id="273" r:id="rId64"/>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morrell"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3281" autoAdjust="0"/>
    <p:restoredTop sz="78307" autoAdjust="0"/>
  </p:normalViewPr>
  <p:slideViewPr>
    <p:cSldViewPr>
      <p:cViewPr>
        <p:scale>
          <a:sx n="69" d="100"/>
          <a:sy n="69" d="100"/>
        </p:scale>
        <p:origin x="-312" y="150"/>
      </p:cViewPr>
      <p:guideLst>
        <p:guide orient="horz" pos="225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18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2186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186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C073306-F5B6-4AF4-A99E-C51CDB4C0799}"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E57D968-140B-419F-A926-9C1EBDE1D2F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FC7AE789-4FFF-4672-8B63-4B050345CC86}" type="slidenum">
              <a:rPr lang="en-US" smtClean="0"/>
              <a:pPr/>
              <a:t>1</a:t>
            </a:fld>
            <a:endParaRPr lang="en-US" smtClean="0"/>
          </a:p>
        </p:txBody>
      </p:sp>
      <p:sp>
        <p:nvSpPr>
          <p:cNvPr id="17410" name="Rectangle 2"/>
          <p:cNvSpPr>
            <a:spLocks noGrp="1" noRot="1" noChangeAspect="1" noChangeArrowheads="1" noTextEdit="1"/>
          </p:cNvSpPr>
          <p:nvPr>
            <p:ph type="sldImg"/>
          </p:nvPr>
        </p:nvSpPr>
        <p:spPr>
          <a:xfrm>
            <a:off x="1141413" y="685800"/>
            <a:ext cx="4573587" cy="3430588"/>
          </a:xfrm>
          <a:ln/>
        </p:spPr>
      </p:sp>
      <p:sp>
        <p:nvSpPr>
          <p:cNvPr id="17411"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Elements in red still need to be filled 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D1A92A0B-2A2C-48A4-BE95-5D3E102F571A}" type="slidenum">
              <a:rPr lang="en-US" smtClean="0"/>
              <a:pPr/>
              <a:t>10</a:t>
            </a:fld>
            <a:endParaRPr lang="en-US" smtClean="0"/>
          </a:p>
        </p:txBody>
      </p:sp>
      <p:sp>
        <p:nvSpPr>
          <p:cNvPr id="33794" name="Rectangle 2"/>
          <p:cNvSpPr>
            <a:spLocks noGrp="1" noRot="1" noChangeAspect="1" noChangeArrowheads="1" noTextEdit="1"/>
          </p:cNvSpPr>
          <p:nvPr>
            <p:ph type="sldImg"/>
          </p:nvPr>
        </p:nvSpPr>
        <p:spPr>
          <a:xfrm>
            <a:off x="1141413" y="685800"/>
            <a:ext cx="4573587" cy="3430588"/>
          </a:xfrm>
          <a:ln/>
        </p:spPr>
      </p:sp>
      <p:sp>
        <p:nvSpPr>
          <p:cNvPr id="3379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Have these</a:t>
            </a:r>
            <a:r>
              <a:rPr lang="en-US" baseline="0" dirty="0" smtClean="0"/>
              <a:t> slide in? note the blue color indicates the Google search</a:t>
            </a:r>
            <a:endParaRPr lang="en-US" dirty="0" smtClean="0"/>
          </a:p>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you start after logon, point to all the areas,</a:t>
            </a:r>
            <a:r>
              <a:rPr lang="en-US" baseline="0" dirty="0" smtClean="0"/>
              <a:t> and note which ones we will cover. All these are links, that behave just like any browser link (purple for ones where you have been)</a:t>
            </a:r>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D3ABD80A-C010-48FF-9807-D0E458EA0150}" type="slidenum">
              <a:rPr lang="en-US" smtClean="0"/>
              <a:pPr/>
              <a:t>12</a:t>
            </a:fld>
            <a:endParaRPr lang="en-US" smtClean="0"/>
          </a:p>
        </p:txBody>
      </p:sp>
      <p:sp>
        <p:nvSpPr>
          <p:cNvPr id="37890" name="Rectangle 2"/>
          <p:cNvSpPr>
            <a:spLocks noGrp="1" noRot="1" noChangeAspect="1" noChangeArrowheads="1" noTextEdit="1"/>
          </p:cNvSpPr>
          <p:nvPr>
            <p:ph type="sldImg"/>
          </p:nvPr>
        </p:nvSpPr>
        <p:spPr>
          <a:xfrm>
            <a:off x="1141413" y="685800"/>
            <a:ext cx="4573587" cy="3430588"/>
          </a:xfrm>
          <a:ln/>
        </p:spPr>
      </p:sp>
      <p:sp>
        <p:nvSpPr>
          <p:cNvPr id="37891"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The</a:t>
            </a:r>
            <a:r>
              <a:rPr lang="en-US" baseline="0" dirty="0" smtClean="0"/>
              <a:t> user interface for creating the report is beyond the scope and scale of this presentation, User should simply be aware that the interfaces are there, and should seek help in the first setup to build them.</a:t>
            </a:r>
            <a:endParaRPr lang="en-US" dirty="0" smtClean="0"/>
          </a:p>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D3ABD80A-C010-48FF-9807-D0E458EA0150}" type="slidenum">
              <a:rPr lang="en-US" smtClean="0"/>
              <a:pPr/>
              <a:t>13</a:t>
            </a:fld>
            <a:endParaRPr lang="en-US" smtClean="0"/>
          </a:p>
        </p:txBody>
      </p:sp>
      <p:sp>
        <p:nvSpPr>
          <p:cNvPr id="37890" name="Rectangle 2"/>
          <p:cNvSpPr>
            <a:spLocks noGrp="1" noRot="1" noChangeAspect="1" noChangeArrowheads="1" noTextEdit="1"/>
          </p:cNvSpPr>
          <p:nvPr>
            <p:ph type="sldImg"/>
          </p:nvPr>
        </p:nvSpPr>
        <p:spPr>
          <a:xfrm>
            <a:off x="1141413" y="685800"/>
            <a:ext cx="4573587" cy="3430588"/>
          </a:xfrm>
          <a:ln/>
        </p:spPr>
      </p:sp>
      <p:sp>
        <p:nvSpPr>
          <p:cNvPr id="37891"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If the user cannot understand the logic of this screen</a:t>
            </a:r>
            <a:r>
              <a:rPr lang="en-US" baseline="0" dirty="0" smtClean="0"/>
              <a:t>, they should not be entering the rules! </a:t>
            </a:r>
          </a:p>
          <a:p>
            <a:pPr eaLnBrk="1" hangingPunct="1"/>
            <a:r>
              <a:rPr lang="en-US" baseline="0" dirty="0" smtClean="0"/>
              <a:t>Note green plus and red x and describe meaning (add/delete)</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Rule creation requires some expertise, it is important for the user to fully understand the logic skills needed to setup rule,</a:t>
            </a:r>
            <a:r>
              <a:rPr lang="en-US" baseline="0" dirty="0" smtClean="0"/>
              <a:t> but you don’t want the programmer alone to do it either, as he or she may not understand reporting rules</a:t>
            </a:r>
            <a:r>
              <a:rPr lang="en-US" dirty="0" smtClean="0"/>
              <a:t>. It is</a:t>
            </a:r>
            <a:r>
              <a:rPr lang="en-US" baseline="0" dirty="0" smtClean="0"/>
              <a:t> also important that the study manager be there, so they understand the importance of certain key fields.</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6084BFC0-994A-47D6-B1B7-5287E941AA2E}" type="slidenum">
              <a:rPr lang="en-US" smtClean="0"/>
              <a:pPr/>
              <a:t>14</a:t>
            </a:fld>
            <a:endParaRPr lang="en-US" smtClean="0"/>
          </a:p>
        </p:txBody>
      </p:sp>
      <p:sp>
        <p:nvSpPr>
          <p:cNvPr id="41986" name="Rectangle 2"/>
          <p:cNvSpPr>
            <a:spLocks noGrp="1" noRot="1" noChangeAspect="1" noChangeArrowheads="1" noTextEdit="1"/>
          </p:cNvSpPr>
          <p:nvPr>
            <p:ph type="sldImg"/>
          </p:nvPr>
        </p:nvSpPr>
        <p:spPr>
          <a:xfrm>
            <a:off x="1141413" y="685800"/>
            <a:ext cx="4573587" cy="3430588"/>
          </a:xfrm>
          <a:ln/>
        </p:spPr>
      </p:sp>
      <p:sp>
        <p:nvSpPr>
          <p:cNvPr id="41987"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It is important that this be clearly defined, </a:t>
            </a:r>
            <a:r>
              <a:rPr lang="en-US" dirty="0" err="1" smtClean="0"/>
              <a:t>ie</a:t>
            </a:r>
            <a:r>
              <a:rPr lang="en-US" dirty="0" smtClean="0"/>
              <a:t>, who defines trials and what the institutional practice is and how it will affect workflow</a:t>
            </a:r>
          </a:p>
          <a:p>
            <a:pPr eaLnBrk="1" hangingPunct="1"/>
            <a:endParaRPr lang="en-US" dirty="0" smtClean="0"/>
          </a:p>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en-US" b="1" i="1" dirty="0" smtClean="0"/>
              <a:t>Note the red * as required fields is a standard. Also note the inline help options. Use </a:t>
            </a:r>
            <a:r>
              <a:rPr lang="en-US" b="1" i="1" dirty="0" err="1" smtClean="0"/>
              <a:t>precis</a:t>
            </a:r>
            <a:r>
              <a:rPr lang="en-US" b="1" i="1" baseline="0" dirty="0" smtClean="0"/>
              <a:t> as an example as this is likely to be new to a lot of users.</a:t>
            </a:r>
            <a:endParaRPr lang="en-US" b="1" i="1" dirty="0" smtClean="0"/>
          </a:p>
          <a:p>
            <a:endParaRPr lang="en-US" b="1" i="1"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p:spPr>
        <p:txBody>
          <a:bodyPr/>
          <a:lstStyle/>
          <a:p>
            <a:r>
              <a:rPr lang="en-US" dirty="0" smtClean="0"/>
              <a:t>This screen probably</a:t>
            </a:r>
            <a:r>
              <a:rPr lang="en-US" baseline="0" dirty="0" smtClean="0"/>
              <a:t> needs to be redone as this is not identifiers and there needs to be some inline note to check all that apply</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ln/>
        </p:spPr>
      </p:sp>
      <p:sp>
        <p:nvSpPr>
          <p:cNvPr id="52226" name="Rectangle 3"/>
          <p:cNvSpPr>
            <a:spLocks noGrp="1" noChangeArrowheads="1"/>
          </p:cNvSpPr>
          <p:nvPr>
            <p:ph type="body" idx="1"/>
          </p:nvPr>
        </p:nvSpPr>
        <p:spPr>
          <a:noFill/>
          <a:ln/>
        </p:spPr>
        <p:txBody>
          <a:bodyPr/>
          <a:lstStyle/>
          <a:p>
            <a:r>
              <a:rPr lang="en-US" b="1" i="1" dirty="0" smtClean="0"/>
              <a:t>Do not click on the gray box, have to click on “Add Study Site” first.</a:t>
            </a:r>
          </a:p>
          <a:p>
            <a:endParaRPr lang="en-US" b="1" i="1" dirty="0" smtClean="0"/>
          </a:p>
          <a:p>
            <a:r>
              <a:rPr lang="en-US" b="1" i="1" dirty="0" smtClean="0"/>
              <a:t>I am assuming that if this is multi-institutional that all sites would have to be added. If so, this needs to be explained. Note that the sites must be defined</a:t>
            </a:r>
            <a:r>
              <a:rPr lang="en-US" b="1" i="1" baseline="0" dirty="0" smtClean="0"/>
              <a:t> before you can add them.</a:t>
            </a:r>
            <a:endParaRPr lang="en-US" b="1" i="1"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p:spPr>
        <p:txBody>
          <a:bodyPr/>
          <a:lstStyle/>
          <a:p>
            <a:r>
              <a:rPr lang="en-US" b="1" i="1" smtClean="0"/>
              <a:t>Note that this is a drop down vs a search.</a:t>
            </a:r>
          </a:p>
          <a:p>
            <a:endParaRPr lang="en-US" b="1" i="1" smtClean="0"/>
          </a:p>
          <a:p>
            <a:r>
              <a:rPr lang="en-US" b="1" i="1" smtClean="0"/>
              <a:t>Note that investigators are linked to sites which is why site is selected first and then the “click on add investigator” shows up.  This is not there when this screen first appears.</a:t>
            </a:r>
          </a:p>
          <a:p>
            <a:endParaRPr lang="en-US" b="1" i="1" smtClean="0"/>
          </a:p>
          <a:p>
            <a:r>
              <a:rPr lang="en-US" b="1" i="1" smtClean="0"/>
              <a:t>Next step is to add investigator, role choices are site PI, site investigator and  PI.  We need to be able to define the difference.</a:t>
            </a:r>
          </a:p>
          <a:p>
            <a:endParaRPr lang="en-US" b="1" i="1" smtClean="0"/>
          </a:p>
          <a:p>
            <a:r>
              <a:rPr lang="en-US" b="1" i="1" smtClean="0"/>
              <a:t>Status choices are active and inactive.</a:t>
            </a:r>
          </a:p>
          <a:p>
            <a:endParaRPr lang="en-US" b="1" i="1" smtClean="0"/>
          </a:p>
          <a:p>
            <a:r>
              <a:rPr lang="en-US" b="1" i="1" smtClean="0"/>
              <a:t>Need to explain what to do if an investigator is involved in multiple sites but in different roles. I am assuming that could occur?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4FCD19E1-83C4-423C-9EA0-5116939F1DE8}" type="slidenum">
              <a:rPr lang="en-US" smtClean="0"/>
              <a:pPr/>
              <a:t>2</a:t>
            </a:fld>
            <a:endParaRPr lang="en-US"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r>
              <a:rPr lang="en-US" smtClean="0"/>
              <a:t>If you are conducting this class in person this slide should inform participants of class room rules, restroom locations or things that help the participants feel comfortable in the environment</a:t>
            </a:r>
          </a:p>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p:spPr>
        <p:txBody>
          <a:bodyPr/>
          <a:lstStyle/>
          <a:p>
            <a:r>
              <a:rPr lang="en-US" b="1" i="1" dirty="0" smtClean="0"/>
              <a:t>Discuss identifiers. Depending upon the culture, users may not be used to multiple identifiers,</a:t>
            </a:r>
            <a:r>
              <a:rPr lang="en-US" b="1" i="1" baseline="0" dirty="0" smtClean="0"/>
              <a:t> and exactly what a primary indicator is and the rules for its use must be explained</a:t>
            </a:r>
            <a:endParaRPr lang="en-US" b="1" i="1"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r>
              <a:rPr lang="en-US" b="1" i="1" dirty="0" smtClean="0"/>
              <a:t>You are done!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A54EDCA-DEC8-4AC2-8C63-16BB80448184}" type="slidenum">
              <a:rPr lang="en-US" sz="1200"/>
              <a:pPr algn="r"/>
              <a:t>22</a:t>
            </a:fld>
            <a:endParaRPr lang="en-US" sz="1200"/>
          </a:p>
        </p:txBody>
      </p:sp>
      <p:sp>
        <p:nvSpPr>
          <p:cNvPr id="65538" name="Rectangle 2"/>
          <p:cNvSpPr>
            <a:spLocks noGrp="1" noRot="1" noChangeAspect="1" noChangeArrowheads="1" noTextEdit="1"/>
          </p:cNvSpPr>
          <p:nvPr>
            <p:ph type="sldImg"/>
          </p:nvPr>
        </p:nvSpPr>
        <p:spPr>
          <a:xfrm>
            <a:off x="1141413" y="685800"/>
            <a:ext cx="4573587" cy="3430588"/>
          </a:xfrm>
          <a:ln/>
        </p:spPr>
      </p:sp>
      <p:sp>
        <p:nvSpPr>
          <p:cNvPr id="65539"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The more detail</a:t>
            </a:r>
            <a:r>
              <a:rPr lang="en-US" baseline="0" dirty="0" smtClean="0"/>
              <a:t> the better, as it will automatically flow to the AE report. However, re-emphasize that if a trial is mischaracterized (sponsor, IND holder etc) it may cause a rule to misfire. Study coordinators may be relying on AE event coordinators to know this… but this knowledge will quickly fade when they come to rely on the rules.</a:t>
            </a:r>
            <a:endParaRPr lang="en-US" i="1"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573DC341-5C66-4E59-BDB1-0DF37BB954F3}" type="slidenum">
              <a:rPr lang="en-US" smtClean="0"/>
              <a:pPr/>
              <a:t>23</a:t>
            </a:fld>
            <a:endParaRPr lang="en-US" smtClean="0"/>
          </a:p>
        </p:txBody>
      </p:sp>
      <p:sp>
        <p:nvSpPr>
          <p:cNvPr id="67586" name="Rectangle 2"/>
          <p:cNvSpPr>
            <a:spLocks noGrp="1" noRot="1" noChangeAspect="1" noChangeArrowheads="1" noTextEdit="1"/>
          </p:cNvSpPr>
          <p:nvPr>
            <p:ph type="sldImg"/>
          </p:nvPr>
        </p:nvSpPr>
        <p:spPr>
          <a:xfrm>
            <a:off x="1141413" y="685800"/>
            <a:ext cx="4573587" cy="3430588"/>
          </a:xfrm>
          <a:ln/>
        </p:spPr>
      </p:sp>
      <p:sp>
        <p:nvSpPr>
          <p:cNvPr id="67587"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Again, import is preferred. However, if your</a:t>
            </a:r>
            <a:r>
              <a:rPr lang="en-US" baseline="0" dirty="0" smtClean="0"/>
              <a:t> patient is not in the system and you have to create an event, you will have to do this</a:t>
            </a:r>
            <a:endParaRPr lang="en-US" dirty="0" smtClean="0"/>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p:spPr>
        <p:txBody>
          <a:bodyPr/>
          <a:lstStyle/>
          <a:p>
            <a:r>
              <a:rPr lang="en-US" b="1" i="1" dirty="0" smtClean="0"/>
              <a:t>Note that the calendar for date of birth, like other calendars, can be selected using the calendar or can be typed in with correct format.</a:t>
            </a:r>
          </a:p>
          <a:p>
            <a:endParaRPr lang="en-US" b="1" i="1" dirty="0" smtClean="0"/>
          </a:p>
          <a:p>
            <a:r>
              <a:rPr lang="en-US" b="1" i="1" dirty="0" smtClean="0"/>
              <a:t>Identifier choices are MRN, Cooperative group number and Other. Explain</a:t>
            </a:r>
            <a:r>
              <a:rPr lang="en-US" b="1" i="1" baseline="0" dirty="0" smtClean="0"/>
              <a:t> the meaning of the primary indicator</a:t>
            </a:r>
            <a:endParaRPr lang="en-US" b="1" i="1" dirty="0" smtClean="0"/>
          </a:p>
          <a:p>
            <a:endParaRPr lang="en-US" b="1" i="1" dirty="0" smtClean="0"/>
          </a:p>
          <a:p>
            <a:r>
              <a:rPr lang="en-US" b="1" i="1" dirty="0" smtClean="0"/>
              <a:t>Study ID Assigned by a System needs explanation.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p:spPr>
        <p:txBody>
          <a:bodyPr/>
          <a:lstStyle/>
          <a:p>
            <a:r>
              <a:rPr lang="en-US" b="1" i="1" dirty="0" smtClean="0"/>
              <a:t>Note that when searching for a study, the box which requires 2 minimum characters is a list, not a </a:t>
            </a:r>
            <a:r>
              <a:rPr lang="en-US" b="1" i="1" dirty="0" err="1" smtClean="0"/>
              <a:t>google</a:t>
            </a:r>
            <a:r>
              <a:rPr lang="en-US" b="1" i="1" dirty="0" smtClean="0"/>
              <a:t> type search list.  Have to hit GO. You can assign to multiple trials, but</a:t>
            </a:r>
            <a:r>
              <a:rPr lang="en-US" b="1" i="1" baseline="0" dirty="0" smtClean="0"/>
              <a:t> you have to devise a search that brings up the trials you want.</a:t>
            </a:r>
            <a:endParaRPr lang="en-US" b="1" i="1"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noFill/>
          <a:ln/>
        </p:spPr>
        <p:txBody>
          <a:bodyPr/>
          <a:lstStyle/>
          <a:p>
            <a:r>
              <a:rPr lang="en-US" b="1" i="1" smtClean="0"/>
              <a:t>I think it is interesting that the title of this page is review and submit.  You would think there would be a submit button but instead it is a save that the user needs to click on.  Worth pointing out.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noFill/>
          <a:ln/>
        </p:spPr>
        <p:txBody>
          <a:bodyPr/>
          <a:lstStyle/>
          <a:p>
            <a:r>
              <a:rPr lang="en-US" b="1" i="1" dirty="0" smtClean="0"/>
              <a:t>Re-emphasize navigation</a:t>
            </a:r>
            <a:r>
              <a:rPr lang="en-US" b="1" i="1" baseline="0" dirty="0" smtClean="0"/>
              <a:t>  tabs. Some users get stuck here, always looking to the bottom to return to a main screen.</a:t>
            </a:r>
            <a:endParaRPr lang="en-US" b="1" i="1" dirty="0" smtClean="0"/>
          </a:p>
          <a:p>
            <a:endParaRPr lang="en-US" b="1" i="1" dirty="0" smtClean="0"/>
          </a:p>
          <a:p>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6ED02BC5-DDF9-4919-80E7-A8C1FB9734A5}" type="slidenum">
              <a:rPr lang="en-US" smtClean="0"/>
              <a:pPr/>
              <a:t>28</a:t>
            </a:fld>
            <a:endParaRPr lang="en-US" smtClean="0"/>
          </a:p>
        </p:txBody>
      </p:sp>
      <p:sp>
        <p:nvSpPr>
          <p:cNvPr id="77826" name="Rectangle 2"/>
          <p:cNvSpPr>
            <a:spLocks noGrp="1" noRot="1" noChangeAspect="1" noChangeArrowheads="1" noTextEdit="1"/>
          </p:cNvSpPr>
          <p:nvPr>
            <p:ph type="sldImg"/>
          </p:nvPr>
        </p:nvSpPr>
        <p:spPr>
          <a:xfrm>
            <a:off x="1141413" y="685800"/>
            <a:ext cx="4573587" cy="3430588"/>
          </a:xfrm>
          <a:ln/>
        </p:spPr>
      </p:sp>
      <p:sp>
        <p:nvSpPr>
          <p:cNvPr id="77827" name="Rectangle 3"/>
          <p:cNvSpPr>
            <a:spLocks noGrp="1" noChangeArrowheads="1"/>
          </p:cNvSpPr>
          <p:nvPr>
            <p:ph type="body" idx="1"/>
          </p:nvPr>
        </p:nvSpPr>
        <p:spPr>
          <a:xfrm>
            <a:off x="914400" y="4343400"/>
            <a:ext cx="5029200" cy="4114800"/>
          </a:xfrm>
          <a:noFill/>
          <a:ln/>
        </p:spPr>
        <p:txBody>
          <a:bodyPr/>
          <a:lstStyle/>
          <a:p>
            <a:pPr eaLnBrk="1" hangingPunct="1"/>
            <a:r>
              <a:rPr lang="en-US" b="1" i="1" dirty="0" smtClean="0"/>
              <a:t>Highly suggest that if several users share responsibilities that a search would be first to make sure they have not already been added since I don’t think there is a duplicate check at this point.  Even if there are not shared responsibilities, busy users forget who they have entered what on unless working on a new patient.  So add first is safe if new patient.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F1A8718A-2706-431C-8DDE-A51FC3B9E45E}" type="slidenum">
              <a:rPr lang="en-US" smtClean="0"/>
              <a:pPr/>
              <a:t>29</a:t>
            </a:fld>
            <a:endParaRPr lang="en-US" smtClean="0"/>
          </a:p>
        </p:txBody>
      </p:sp>
      <p:sp>
        <p:nvSpPr>
          <p:cNvPr id="79874" name="Rectangle 2"/>
          <p:cNvSpPr>
            <a:spLocks noGrp="1" noRot="1" noChangeAspect="1" noChangeArrowheads="1" noTextEdit="1"/>
          </p:cNvSpPr>
          <p:nvPr>
            <p:ph type="sldImg"/>
          </p:nvPr>
        </p:nvSpPr>
        <p:spPr>
          <a:xfrm>
            <a:off x="1141413" y="685800"/>
            <a:ext cx="4573587" cy="3430588"/>
          </a:xfrm>
          <a:ln/>
        </p:spPr>
      </p:sp>
      <p:sp>
        <p:nvSpPr>
          <p:cNvPr id="7987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Again, some institutions will not use it, so make that clear. Discuss the limitations</a:t>
            </a:r>
          </a:p>
          <a:p>
            <a:pPr eaLnBrk="1" hangingPunct="1"/>
            <a:r>
              <a:rPr lang="en-US" dirty="0" smtClean="0"/>
              <a:t> </a:t>
            </a:r>
          </a:p>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0D6F4753-3AE9-4DA0-B069-CC7F4FBF129A}" type="slidenum">
              <a:rPr lang="en-US" smtClean="0"/>
              <a:pPr/>
              <a:t>3</a:t>
            </a:fld>
            <a:endParaRPr lang="en-US" smtClean="0"/>
          </a:p>
        </p:txBody>
      </p:sp>
      <p:sp>
        <p:nvSpPr>
          <p:cNvPr id="21506" name="Rectangle 2"/>
          <p:cNvSpPr>
            <a:spLocks noGrp="1" noRot="1" noChangeAspect="1" noChangeArrowheads="1" noTextEdit="1"/>
          </p:cNvSpPr>
          <p:nvPr>
            <p:ph type="sldImg"/>
          </p:nvPr>
        </p:nvSpPr>
        <p:spPr>
          <a:xfrm>
            <a:off x="1139825" y="685800"/>
            <a:ext cx="4575175" cy="3430588"/>
          </a:xfrm>
          <a:ln/>
        </p:spPr>
      </p:sp>
      <p:sp>
        <p:nvSpPr>
          <p:cNvPr id="21507" name="Rectangle 3"/>
          <p:cNvSpPr>
            <a:spLocks noGrp="1" noChangeArrowheads="1"/>
          </p:cNvSpPr>
          <p:nvPr>
            <p:ph type="body" idx="1"/>
          </p:nvPr>
        </p:nvSpPr>
        <p:spPr>
          <a:xfrm>
            <a:off x="914400" y="4343400"/>
            <a:ext cx="5029200" cy="4114800"/>
          </a:xfrm>
          <a:noFill/>
          <a:ln/>
        </p:spPr>
        <p:txBody>
          <a:bodyPr/>
          <a:lstStyle/>
          <a:p>
            <a:pPr eaLnBrk="1" hangingPunct="1"/>
            <a:r>
              <a:rPr lang="en-US" smtClean="0"/>
              <a:t>This slide will explain why caAERS was created. Its emphasis will be operational rather than analytical, though some time may be spent explaining the enhanced research.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p:spPr>
        <p:txBody>
          <a:bodyPr/>
          <a:lstStyle/>
          <a:p>
            <a:r>
              <a:rPr lang="en-US" b="1" i="1" dirty="0" smtClean="0"/>
              <a:t>State the more characters entered, the shorter the list of options. If you enter a few letters, do not assume that the</a:t>
            </a:r>
            <a:r>
              <a:rPr lang="en-US" b="1" i="1" baseline="0" dirty="0" smtClean="0"/>
              <a:t> list is complete….</a:t>
            </a:r>
            <a:endParaRPr lang="en-US" b="1" i="1"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noFill/>
          <a:ln/>
        </p:spPr>
        <p:txBody>
          <a:bodyPr/>
          <a:lstStyle/>
          <a:p>
            <a:r>
              <a:rPr lang="en-US" b="1" i="1" dirty="0" smtClean="0"/>
              <a:t>Once on this page. Instruct that this is for all AE’s within the period of observation, EVEN if one is an SAE.  It needs to be included and should route you to SAE reporting.</a:t>
            </a:r>
          </a:p>
          <a:p>
            <a:endParaRPr lang="en-US" b="1" i="1"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ln/>
        </p:spPr>
        <p:txBody>
          <a:bodyPr/>
          <a:lstStyle/>
          <a:p>
            <a:r>
              <a:rPr lang="en-US" b="1" i="1" dirty="0" smtClean="0"/>
              <a:t>you must click on each category for the CTC terms to show up.  You then have to click on the CTC term that applies and click on Add.  </a:t>
            </a:r>
          </a:p>
          <a:p>
            <a:r>
              <a:rPr lang="en-US" b="1" i="1" dirty="0" smtClean="0"/>
              <a:t>Now, the term, fields for grade, attribution, hospitalization, expectedness show up.  These have to be completed.  </a:t>
            </a:r>
          </a:p>
          <a:p>
            <a:r>
              <a:rPr lang="en-US" b="1" i="1" dirty="0" smtClean="0"/>
              <a:t>You then have to select the next CTC category and repeat this process before clicking on continue.</a:t>
            </a:r>
          </a:p>
          <a:p>
            <a:endParaRPr lang="en-US" b="1" i="1" dirty="0" smtClean="0"/>
          </a:p>
          <a:p>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a:ln/>
        </p:spPr>
        <p:txBody>
          <a:bodyPr/>
          <a:lstStyle/>
          <a:p>
            <a:r>
              <a:rPr lang="en-US" b="1" i="1" dirty="0" smtClean="0"/>
              <a:t>Instruct that this identifies if any the AE requires expedited reporting.  Can click on create to start the process or can come back.  Point out the expedited event is also listed in the routine AE’s. Also</a:t>
            </a:r>
            <a:r>
              <a:rPr lang="en-US" b="1" i="1" baseline="0" dirty="0" smtClean="0"/>
              <a:t> point out the report window box on the left.</a:t>
            </a:r>
            <a:endParaRPr lang="en-US" b="1" i="1" dirty="0" smtClean="0"/>
          </a:p>
          <a:p>
            <a:endParaRPr lang="en-US" b="1" i="1" dirty="0" smtClean="0"/>
          </a:p>
          <a:p>
            <a:r>
              <a:rPr lang="en-US" b="1" i="1" dirty="0" smtClean="0"/>
              <a:t>Need explanation of what notify PSC means and how this is set up.</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6FFEEDEC-00AA-405F-AAC7-8B8F5191E003}" type="slidenum">
              <a:rPr lang="en-US" smtClean="0"/>
              <a:pPr/>
              <a:t>35</a:t>
            </a:fld>
            <a:endParaRPr lang="en-US" smtClean="0"/>
          </a:p>
        </p:txBody>
      </p:sp>
      <p:sp>
        <p:nvSpPr>
          <p:cNvPr id="92162" name="Rectangle 2"/>
          <p:cNvSpPr>
            <a:spLocks noGrp="1" noRot="1" noChangeAspect="1" noChangeArrowheads="1" noTextEdit="1"/>
          </p:cNvSpPr>
          <p:nvPr>
            <p:ph type="sldImg"/>
          </p:nvPr>
        </p:nvSpPr>
        <p:spPr>
          <a:xfrm>
            <a:off x="1141413" y="685800"/>
            <a:ext cx="4573587" cy="3430588"/>
          </a:xfrm>
          <a:ln/>
        </p:spPr>
      </p:sp>
      <p:sp>
        <p:nvSpPr>
          <p:cNvPr id="92163"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Some users will not use caAERS for routine AE data capture. And will only use this screen if they do not know if the AE requires SAE reporting. This is an important point that must be clarified. Templates “solicited” AE’s need to be addressed</a:t>
            </a:r>
          </a:p>
          <a:p>
            <a:pPr eaLnBrk="1" hangingPunct="1"/>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67642582-B501-4A91-ABE1-3F2435179CEA}" type="slidenum">
              <a:rPr lang="en-US" smtClean="0"/>
              <a:pPr/>
              <a:t>36</a:t>
            </a:fld>
            <a:endParaRPr lang="en-US" smtClean="0"/>
          </a:p>
        </p:txBody>
      </p:sp>
      <p:sp>
        <p:nvSpPr>
          <p:cNvPr id="94210" name="Rectangle 2"/>
          <p:cNvSpPr>
            <a:spLocks noGrp="1" noRot="1" noChangeAspect="1" noChangeArrowheads="1" noTextEdit="1"/>
          </p:cNvSpPr>
          <p:nvPr>
            <p:ph type="sldImg"/>
          </p:nvPr>
        </p:nvSpPr>
        <p:spPr>
          <a:xfrm>
            <a:off x="1141413" y="685800"/>
            <a:ext cx="4573587" cy="3430588"/>
          </a:xfrm>
          <a:ln/>
        </p:spPr>
      </p:sp>
      <p:sp>
        <p:nvSpPr>
          <p:cNvPr id="94211" name="Rectangle 3"/>
          <p:cNvSpPr>
            <a:spLocks noGrp="1" noChangeArrowheads="1"/>
          </p:cNvSpPr>
          <p:nvPr>
            <p:ph type="body" idx="1"/>
          </p:nvPr>
        </p:nvSpPr>
        <p:spPr>
          <a:xfrm>
            <a:off x="914400" y="4343400"/>
            <a:ext cx="5029200" cy="4114800"/>
          </a:xfrm>
          <a:noFill/>
          <a:ln/>
        </p:spPr>
        <p:txBody>
          <a:bodyPr/>
          <a:lstStyle/>
          <a:p>
            <a:pPr eaLnBrk="1" hangingPunct="1"/>
            <a:r>
              <a:rPr lang="en-US" b="1" i="1" dirty="0" smtClean="0"/>
              <a:t>While it will be rare,</a:t>
            </a:r>
            <a:r>
              <a:rPr lang="en-US" b="1" i="1" baseline="0" dirty="0" smtClean="0"/>
              <a:t> some sites might only use routine AE ‘s</a:t>
            </a:r>
            <a:endParaRPr lang="en-US" b="1" i="1"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on enter expedited report, or manage reports (for</a:t>
            </a:r>
            <a:r>
              <a:rPr lang="en-US" baseline="0" dirty="0" smtClean="0"/>
              <a:t> already begun)</a:t>
            </a:r>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r>
              <a:rPr lang="en-US" b="1" i="1" dirty="0" smtClean="0"/>
              <a:t>Point out that they should not try to follow this as an event as it is a set of screenshots from different events on different pc’s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r>
              <a:rPr lang="en-US" b="1" i="1" smtClean="0"/>
              <a:t>Point out that even though the instructions refer to AE’s, it is really an SAE.</a:t>
            </a:r>
          </a:p>
          <a:p>
            <a:r>
              <a:rPr lang="en-US" b="1" i="1" smtClean="0"/>
              <a:t>Once the category has been selected, you then have to type a portion of the associated CTC term.  This is what is stated in the ?.</a:t>
            </a:r>
          </a:p>
          <a:p>
            <a:endParaRPr lang="en-US" b="1" i="1" smtClean="0"/>
          </a:p>
          <a:p>
            <a:r>
              <a:rPr lang="en-US" b="1" i="1" smtClean="0"/>
              <a:t>Note that if more than one AE is entered, one of them is determined to be the primary AE and it is always the first one listed.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33D26E54-091E-497F-8DA8-299CF604AB03}" type="slidenum">
              <a:rPr lang="en-US" smtClean="0"/>
              <a:pPr/>
              <a:t>4</a:t>
            </a:fld>
            <a:endParaRPr lang="en-US" smtClean="0"/>
          </a:p>
        </p:txBody>
      </p:sp>
      <p:sp>
        <p:nvSpPr>
          <p:cNvPr id="23554" name="Rectangle 2"/>
          <p:cNvSpPr>
            <a:spLocks noGrp="1" noRot="1" noChangeAspect="1" noChangeArrowheads="1" noTextEdit="1"/>
          </p:cNvSpPr>
          <p:nvPr>
            <p:ph type="sldImg"/>
          </p:nvPr>
        </p:nvSpPr>
        <p:spPr>
          <a:xfrm>
            <a:off x="1139825" y="685800"/>
            <a:ext cx="4575175" cy="3430588"/>
          </a:xfrm>
          <a:ln/>
        </p:spPr>
      </p:sp>
      <p:sp>
        <p:nvSpPr>
          <p:cNvPr id="2355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Change username and password, and possibly public site. Mention that this is a developer site, and if the tool has been set up at</a:t>
            </a:r>
            <a:r>
              <a:rPr lang="en-US" baseline="0" dirty="0" smtClean="0"/>
              <a:t> the user’s institution, they should get the link and logon information from someone in their institution.</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r>
              <a:rPr lang="en-US" b="1" i="1" dirty="0" smtClean="0"/>
              <a:t>Note on this page that the description of treatment assignment or dose level is not listed as being required, however, it is because there is no treatment assignment code.  Therefore, you have to click on the circle beside “Enter a description of treatment, etc” and type in something. This has to be completed before continue.</a:t>
            </a:r>
            <a:r>
              <a:rPr lang="en-US" b="1" i="1" baseline="0" dirty="0" smtClean="0"/>
              <a:t> </a:t>
            </a:r>
            <a:r>
              <a:rPr lang="en-US" b="1" i="1" baseline="0" dirty="0" err="1" smtClean="0"/>
              <a:t>Alos</a:t>
            </a:r>
            <a:r>
              <a:rPr lang="en-US" b="1" i="1" baseline="0" dirty="0" smtClean="0"/>
              <a:t> note that if you enter course  information you will have to add a study agent (a button just below the screen in the above shot</a:t>
            </a:r>
            <a:endParaRPr lang="en-US" b="1" i="1" dirty="0" smtClean="0"/>
          </a:p>
          <a:p>
            <a:endParaRPr lang="en-US" b="1" i="1"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r>
              <a:rPr lang="en-US" b="1" i="1" dirty="0" smtClean="0"/>
              <a:t>This page will appear even if the SAE’s you entered do not require expedited reporting based on the rules set up for the study.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r>
              <a:rPr lang="en-US" b="1" i="1" dirty="0" smtClean="0"/>
              <a:t>If you continued to report an AE even though the system said it did not need reporting, there will still be options of reporting and </a:t>
            </a:r>
            <a:r>
              <a:rPr lang="en-US" b="1" i="1" dirty="0" err="1" smtClean="0"/>
              <a:t>notifiication</a:t>
            </a:r>
            <a:r>
              <a:rPr lang="en-US" b="1" i="1" dirty="0" smtClean="0"/>
              <a:t> to choose from.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r>
              <a:rPr lang="en-US" b="1" i="1" dirty="0" smtClean="0"/>
              <a:t>Now</a:t>
            </a:r>
            <a:r>
              <a:rPr lang="en-US" b="1" i="1" baseline="0" dirty="0" smtClean="0"/>
              <a:t> that the report is selected, required tabs that are not complete get the green symbol. Also  notice that the tabs have wrapped. The application is optimized for a larger screen resolution than we are using here. This is one aspect of being a web application, a </a:t>
            </a:r>
            <a:r>
              <a:rPr lang="en-US" b="1" i="1" baseline="0" smtClean="0"/>
              <a:t>lot depends on your personal browser settings.</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r>
              <a:rPr lang="en-US" b="1" i="1" smtClean="0"/>
              <a:t>Please note that once the height and weight are entered, the body surface area is automatically calculated.</a:t>
            </a:r>
          </a:p>
          <a:p>
            <a:endParaRPr lang="en-US" b="1" i="1" smtClean="0"/>
          </a:p>
          <a:p>
            <a:r>
              <a:rPr lang="en-US" b="1" i="1" smtClean="0"/>
              <a:t>Either enter disease name from drop down box and primary disease site or other disease and other site of disease.  Cannot enter both.</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r>
              <a:rPr lang="en-US" b="1" i="1" dirty="0" smtClean="0"/>
              <a:t>Same idea as previous page, one or the other</a:t>
            </a:r>
            <a:r>
              <a:rPr lang="en-US" b="1" i="1" baseline="0" dirty="0" smtClean="0"/>
              <a:t> note  red asterisks indication that there is required information on the directed tabs, and the green tabs are indicating that there are things I have not filled in!</a:t>
            </a:r>
            <a:endParaRPr lang="en-US" b="1" i="1"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r>
              <a:rPr lang="en-US" b="1" i="1" dirty="0" smtClean="0"/>
              <a:t>This is caAERS on a MAC</a:t>
            </a:r>
            <a:r>
              <a:rPr lang="en-US" b="1" i="1" baseline="0" dirty="0" smtClean="0"/>
              <a:t> (some button color differences)</a:t>
            </a:r>
            <a:endParaRPr lang="en-US" b="1" i="1"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9BE13D4C-9DD3-4CAD-AC0F-87FED3AA04C2}" type="slidenum">
              <a:rPr lang="en-US" smtClean="0"/>
              <a:pPr/>
              <a:t>5</a:t>
            </a:fld>
            <a:endParaRPr lang="en-US" smtClean="0"/>
          </a:p>
        </p:txBody>
      </p:sp>
      <p:sp>
        <p:nvSpPr>
          <p:cNvPr id="25602" name="Rectangle 2"/>
          <p:cNvSpPr>
            <a:spLocks noGrp="1" noRot="1" noChangeAspect="1" noChangeArrowheads="1" noTextEdit="1"/>
          </p:cNvSpPr>
          <p:nvPr>
            <p:ph type="sldImg"/>
          </p:nvPr>
        </p:nvSpPr>
        <p:spPr>
          <a:xfrm>
            <a:off x="1141413" y="685800"/>
            <a:ext cx="4573587" cy="3430588"/>
          </a:xfrm>
          <a:ln/>
        </p:spPr>
      </p:sp>
      <p:sp>
        <p:nvSpPr>
          <p:cNvPr id="25603" name="Rectangle 3"/>
          <p:cNvSpPr>
            <a:spLocks noGrp="1" noChangeArrowheads="1"/>
          </p:cNvSpPr>
          <p:nvPr>
            <p:ph type="body" idx="1"/>
          </p:nvPr>
        </p:nvSpPr>
        <p:spPr>
          <a:xfrm>
            <a:off x="914400" y="4343400"/>
            <a:ext cx="5029200" cy="4114800"/>
          </a:xfrm>
          <a:noFill/>
          <a:ln/>
        </p:spPr>
        <p:txBody>
          <a:bodyPr/>
          <a:lstStyle/>
          <a:p>
            <a:pPr eaLnBrk="1" hangingPunct="1">
              <a:lnSpc>
                <a:spcPct val="80000"/>
              </a:lnSpc>
            </a:pPr>
            <a:r>
              <a:rPr lang="en-US" sz="1000" dirty="0" smtClean="0"/>
              <a:t>	</a:t>
            </a:r>
          </a:p>
          <a:p>
            <a:pPr eaLnBrk="1" hangingPunct="1">
              <a:lnSpc>
                <a:spcPct val="80000"/>
              </a:lnSpc>
            </a:pPr>
            <a:endParaRPr lang="en-US" sz="10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en-US" b="1" i="1"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r>
              <a:rPr lang="en-US" b="1" i="1" dirty="0" smtClean="0"/>
              <a:t>Lab categories include bone marrow, chemistry, coagulation, hematologic, microbiology, and respiratory.  Note that in this report (unlike standard 5 day report) this is not required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r>
              <a:rPr lang="en-US" b="1" i="1" dirty="0" smtClean="0"/>
              <a:t>For CTEP reporting at least one has to have an attribution of possible, probable definite.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r>
              <a:rPr lang="en-US" b="1" i="1" dirty="0" smtClean="0"/>
              <a:t>There is a place at the bottom of this screen for Other…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screen lists problems that are preventing submission</a:t>
            </a:r>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key to this screen are the submit and withdraw links..</a:t>
            </a:r>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E57D968-140B-419F-A926-9C1EBDE1D2F0}" type="slidenum">
              <a:rPr lang="en-US" smtClean="0"/>
              <a:pPr>
                <a:defRPr/>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77A7C635-F5CC-496B-A952-8D81F818BC2F}" type="slidenum">
              <a:rPr lang="en-US" smtClean="0"/>
              <a:pPr/>
              <a:t>59</a:t>
            </a:fld>
            <a:endParaRPr lang="en-US" smtClean="0"/>
          </a:p>
        </p:txBody>
      </p:sp>
      <p:sp>
        <p:nvSpPr>
          <p:cNvPr id="113666" name="Rectangle 2"/>
          <p:cNvSpPr>
            <a:spLocks noGrp="1" noRot="1" noChangeAspect="1" noChangeArrowheads="1" noTextEdit="1"/>
          </p:cNvSpPr>
          <p:nvPr>
            <p:ph type="sldImg"/>
          </p:nvPr>
        </p:nvSpPr>
        <p:spPr>
          <a:xfrm>
            <a:off x="1141413" y="685800"/>
            <a:ext cx="4573587" cy="3430588"/>
          </a:xfrm>
          <a:ln/>
        </p:spPr>
      </p:sp>
      <p:sp>
        <p:nvSpPr>
          <p:cNvPr id="113667" name="Rectangle 3"/>
          <p:cNvSpPr>
            <a:spLocks noGrp="1" noChangeArrowheads="1"/>
          </p:cNvSpPr>
          <p:nvPr>
            <p:ph type="body" idx="1"/>
          </p:nvPr>
        </p:nvSpPr>
        <p:spPr>
          <a:xfrm>
            <a:off x="914400" y="4343400"/>
            <a:ext cx="5029200" cy="4114800"/>
          </a:xfrm>
          <a:noFill/>
          <a:ln/>
        </p:spPr>
        <p:txBody>
          <a:bodyPr/>
          <a:lstStyle/>
          <a:p>
            <a:pPr eaLnBrk="1" hangingPunct="1"/>
            <a:r>
              <a:rPr lang="en-US" smtClean="0"/>
              <a:t>Review the routine AE to SAE transition, review reliability of engine depending how the base rules are implemented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C331AD63-3933-4541-989E-8348C34FDB99}" type="slidenum">
              <a:rPr lang="en-US" smtClean="0"/>
              <a:pPr/>
              <a:t>6</a:t>
            </a:fld>
            <a:endParaRPr lang="en-US" smtClean="0"/>
          </a:p>
        </p:txBody>
      </p:sp>
      <p:sp>
        <p:nvSpPr>
          <p:cNvPr id="27650" name="Rectangle 2"/>
          <p:cNvSpPr>
            <a:spLocks noGrp="1" noRot="1" noChangeAspect="1" noChangeArrowheads="1" noTextEdit="1"/>
          </p:cNvSpPr>
          <p:nvPr>
            <p:ph type="sldImg"/>
          </p:nvPr>
        </p:nvSpPr>
        <p:spPr>
          <a:xfrm>
            <a:off x="1141413" y="685800"/>
            <a:ext cx="4573587" cy="3430588"/>
          </a:xfrm>
          <a:ln/>
        </p:spPr>
      </p:sp>
      <p:sp>
        <p:nvSpPr>
          <p:cNvPr id="27651"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In pre-use, mention must be made of variations in setup, that is, in some instances trials and patients will be imported automatically, in others they will not. Lesson 7 is</a:t>
            </a:r>
            <a:r>
              <a:rPr lang="en-US" baseline="0" dirty="0" smtClean="0"/>
              <a:t> the longest and most pertinent</a:t>
            </a:r>
            <a:r>
              <a:rPr lang="en-US" dirty="0" smtClean="0"/>
              <a: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88F6947A-F324-49CD-8997-E224B1B86A74}" type="slidenum">
              <a:rPr lang="en-US" smtClean="0"/>
              <a:pPr/>
              <a:t>60</a:t>
            </a:fld>
            <a:endParaRPr lang="en-US" smtClean="0"/>
          </a:p>
        </p:txBody>
      </p:sp>
      <p:sp>
        <p:nvSpPr>
          <p:cNvPr id="119810" name="Rectangle 2"/>
          <p:cNvSpPr>
            <a:spLocks noGrp="1" noRot="1" noChangeAspect="1" noChangeArrowheads="1" noTextEdit="1"/>
          </p:cNvSpPr>
          <p:nvPr>
            <p:ph type="sldImg"/>
          </p:nvPr>
        </p:nvSpPr>
        <p:spPr>
          <a:xfrm>
            <a:off x="1141413" y="685800"/>
            <a:ext cx="4573587" cy="3430588"/>
          </a:xfrm>
          <a:ln/>
        </p:spPr>
      </p:sp>
      <p:sp>
        <p:nvSpPr>
          <p:cNvPr id="119811" name="Rectangle 3"/>
          <p:cNvSpPr>
            <a:spLocks noGrp="1" noChangeArrowheads="1"/>
          </p:cNvSpPr>
          <p:nvPr>
            <p:ph type="body" idx="1"/>
          </p:nvPr>
        </p:nvSpPr>
        <p:spPr>
          <a:xfrm>
            <a:off x="914400" y="4343400"/>
            <a:ext cx="5029200" cy="4114800"/>
          </a:xfrm>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D8C396F-7B5A-41D4-9CC1-23CC01DF82B5}" type="slidenum">
              <a:rPr lang="en-US" smtClean="0"/>
              <a:pPr/>
              <a:t>61</a:t>
            </a:fld>
            <a:endParaRPr lang="en-US" smtClean="0"/>
          </a:p>
        </p:txBody>
      </p:sp>
      <p:sp>
        <p:nvSpPr>
          <p:cNvPr id="121858" name="Rectangle 2"/>
          <p:cNvSpPr>
            <a:spLocks noGrp="1" noRot="1" noChangeAspect="1" noChangeArrowheads="1" noTextEdit="1"/>
          </p:cNvSpPr>
          <p:nvPr>
            <p:ph type="sldImg"/>
          </p:nvPr>
        </p:nvSpPr>
        <p:spPr>
          <a:xfrm>
            <a:off x="1141413" y="685800"/>
            <a:ext cx="4573587" cy="3430588"/>
          </a:xfrm>
          <a:ln/>
        </p:spPr>
      </p:sp>
      <p:sp>
        <p:nvSpPr>
          <p:cNvPr id="121859" name="Rectangle 3"/>
          <p:cNvSpPr>
            <a:spLocks noGrp="1" noChangeArrowheads="1"/>
          </p:cNvSpPr>
          <p:nvPr>
            <p:ph type="body" idx="1"/>
          </p:nvPr>
        </p:nvSpPr>
        <p:spPr>
          <a:xfrm>
            <a:off x="914400" y="4343400"/>
            <a:ext cx="5029200" cy="4114800"/>
          </a:xfrm>
          <a:noFill/>
          <a:ln/>
        </p:spPr>
        <p:txBody>
          <a:bodyPr/>
          <a:lstStyle/>
          <a:p>
            <a:pPr eaLnBrk="1" hangingPunct="1"/>
            <a:r>
              <a:rPr lang="en-US" smtClean="0"/>
              <a:t>Simply allow questions</a:t>
            </a:r>
          </a:p>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a:ln/>
        </p:spPr>
      </p:sp>
      <p:sp>
        <p:nvSpPr>
          <p:cNvPr id="123906" name="Notes Placeholder 2"/>
          <p:cNvSpPr>
            <a:spLocks noGrp="1"/>
          </p:cNvSpPr>
          <p:nvPr>
            <p:ph type="body" idx="1"/>
          </p:nvPr>
        </p:nvSpPr>
        <p:spPr>
          <a:noFill/>
          <a:ln/>
        </p:spPr>
        <p:txBody>
          <a:bodyPr/>
          <a:lstStyle/>
          <a:p>
            <a:pPr eaLnBrk="1" hangingPunct="1"/>
            <a:r>
              <a:rPr lang="en-US" smtClean="0"/>
              <a:t>Reiterate online site?</a:t>
            </a:r>
          </a:p>
        </p:txBody>
      </p:sp>
      <p:sp>
        <p:nvSpPr>
          <p:cNvPr id="123907" name="Slide Number Placeholder 3"/>
          <p:cNvSpPr>
            <a:spLocks noGrp="1"/>
          </p:cNvSpPr>
          <p:nvPr>
            <p:ph type="sldNum" sz="quarter" idx="5"/>
          </p:nvPr>
        </p:nvSpPr>
        <p:spPr>
          <a:noFill/>
        </p:spPr>
        <p:txBody>
          <a:bodyPr/>
          <a:lstStyle/>
          <a:p>
            <a:fld id="{F55051B6-1F36-4B89-9E85-01F26459F543}" type="slidenum">
              <a:rPr lang="en-US" smtClean="0"/>
              <a:pPr/>
              <a:t>62</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p:spPr>
        <p:txBody>
          <a:bodyPr/>
          <a:lstStyle/>
          <a:p>
            <a:pPr eaLnBrk="1" hangingPunct="1"/>
            <a:endParaRPr lang="en-US" smtClean="0"/>
          </a:p>
        </p:txBody>
      </p:sp>
      <p:sp>
        <p:nvSpPr>
          <p:cNvPr id="125955" name="Slide Number Placeholder 3"/>
          <p:cNvSpPr>
            <a:spLocks noGrp="1"/>
          </p:cNvSpPr>
          <p:nvPr>
            <p:ph type="sldNum" sz="quarter" idx="5"/>
          </p:nvPr>
        </p:nvSpPr>
        <p:spPr>
          <a:noFill/>
        </p:spPr>
        <p:txBody>
          <a:bodyPr/>
          <a:lstStyle/>
          <a:p>
            <a:fld id="{6CA06654-AFEF-4261-9C8F-F979D96D9FC7}" type="slidenum">
              <a:rPr lang="en-US" smtClean="0"/>
              <a:pPr/>
              <a:t>63</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DAAC3F43-573E-4C69-80E8-7599B46564FE}" type="slidenum">
              <a:rPr lang="en-US" smtClean="0"/>
              <a:pPr/>
              <a:t>7</a:t>
            </a:fld>
            <a:endParaRPr lang="en-US" smtClean="0"/>
          </a:p>
        </p:txBody>
      </p:sp>
      <p:sp>
        <p:nvSpPr>
          <p:cNvPr id="29698" name="Rectangle 2"/>
          <p:cNvSpPr>
            <a:spLocks noGrp="1" noRot="1" noChangeAspect="1" noChangeArrowheads="1" noTextEdit="1"/>
          </p:cNvSpPr>
          <p:nvPr>
            <p:ph type="sldImg"/>
          </p:nvPr>
        </p:nvSpPr>
        <p:spPr>
          <a:xfrm>
            <a:off x="1141413" y="685800"/>
            <a:ext cx="4573587" cy="3430588"/>
          </a:xfrm>
          <a:ln/>
        </p:spPr>
      </p:sp>
      <p:sp>
        <p:nvSpPr>
          <p:cNvPr id="29699"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Discuss possible usage</a:t>
            </a:r>
            <a:r>
              <a:rPr lang="en-US" baseline="0" dirty="0" smtClean="0"/>
              <a:t> configurations, but not in detail. The last point should be mentioned, so that if something is forgotten, they will blame their IT staff, not the application</a:t>
            </a:r>
            <a:endParaRPr lang="en-US" dirty="0" smtClean="0"/>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D4B2CF3B-FF17-4DB2-A8DD-D50A6AF372DD}" type="slidenum">
              <a:rPr lang="en-US" smtClean="0"/>
              <a:pPr/>
              <a:t>8</a:t>
            </a:fld>
            <a:endParaRPr lang="en-US" smtClean="0"/>
          </a:p>
        </p:txBody>
      </p:sp>
      <p:sp>
        <p:nvSpPr>
          <p:cNvPr id="31746" name="Rectangle 2"/>
          <p:cNvSpPr>
            <a:spLocks noGrp="1" noRot="1" noChangeAspect="1" noChangeArrowheads="1" noTextEdit="1"/>
          </p:cNvSpPr>
          <p:nvPr>
            <p:ph type="sldImg"/>
          </p:nvPr>
        </p:nvSpPr>
        <p:spPr>
          <a:xfrm>
            <a:off x="1141413" y="685800"/>
            <a:ext cx="4573587" cy="3430588"/>
          </a:xfrm>
          <a:ln/>
        </p:spPr>
      </p:sp>
      <p:sp>
        <p:nvSpPr>
          <p:cNvPr id="31747"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Stop</a:t>
            </a:r>
            <a:r>
              <a:rPr lang="en-US" baseline="0" dirty="0" smtClean="0"/>
              <a:t> and assess the lay of the land at the center where you are presenting this, as well as the technological understanding of your audience. </a:t>
            </a:r>
            <a:r>
              <a:rPr lang="en-US" dirty="0" smtClean="0"/>
              <a:t>Resources available for which setup option may or may not be recognized by the end users. It is also important that the users understand how</a:t>
            </a:r>
            <a:r>
              <a:rPr lang="en-US" baseline="0" dirty="0" smtClean="0"/>
              <a:t> </a:t>
            </a:r>
            <a:r>
              <a:rPr lang="en-US" baseline="0" dirty="0" err="1" smtClean="0"/>
              <a:t>caAERS</a:t>
            </a:r>
            <a:r>
              <a:rPr lang="en-US" baseline="0" dirty="0" smtClean="0"/>
              <a:t> does or does not interface with their local CTMS</a:t>
            </a:r>
            <a:endParaRPr lang="en-US"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D1A92A0B-2A2C-48A4-BE95-5D3E102F571A}" type="slidenum">
              <a:rPr lang="en-US" smtClean="0"/>
              <a:pPr/>
              <a:t>9</a:t>
            </a:fld>
            <a:endParaRPr lang="en-US" smtClean="0"/>
          </a:p>
        </p:txBody>
      </p:sp>
      <p:sp>
        <p:nvSpPr>
          <p:cNvPr id="33794" name="Rectangle 2"/>
          <p:cNvSpPr>
            <a:spLocks noGrp="1" noRot="1" noChangeAspect="1" noChangeArrowheads="1" noTextEdit="1"/>
          </p:cNvSpPr>
          <p:nvPr>
            <p:ph type="sldImg"/>
          </p:nvPr>
        </p:nvSpPr>
        <p:spPr>
          <a:xfrm>
            <a:off x="1141413" y="685800"/>
            <a:ext cx="4573587" cy="3430588"/>
          </a:xfrm>
          <a:ln/>
        </p:spPr>
      </p:sp>
      <p:sp>
        <p:nvSpPr>
          <p:cNvPr id="3379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Note green symbol</a:t>
            </a:r>
            <a:r>
              <a:rPr lang="en-US" baseline="0" dirty="0" smtClean="0"/>
              <a:t> and red asterisk, tabs, links and directed </a:t>
            </a:r>
            <a:r>
              <a:rPr lang="en-US" baseline="0" dirty="0" smtClean="0">
                <a:solidFill>
                  <a:srgbClr val="FF0000"/>
                </a:solidFill>
              </a:rPr>
              <a:t>tabs (replace once the wrap problem is fixed?)</a:t>
            </a:r>
            <a:endParaRPr lang="en-US" dirty="0" smtClean="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caBIG_updated_logo"/>
          <p:cNvPicPr>
            <a:picLocks noChangeAspect="1" noChangeArrowheads="1"/>
          </p:cNvPicPr>
          <p:nvPr userDrawn="1"/>
        </p:nvPicPr>
        <p:blipFill>
          <a:blip r:embed="rId2"/>
          <a:srcRect/>
          <a:stretch>
            <a:fillRect/>
          </a:stretch>
        </p:blipFill>
        <p:spPr bwMode="auto">
          <a:xfrm>
            <a:off x="1123950" y="152400"/>
            <a:ext cx="7029450" cy="428625"/>
          </a:xfrm>
          <a:prstGeom prst="rect">
            <a:avLst/>
          </a:prstGeom>
          <a:noFill/>
          <a:ln w="9525">
            <a:noFill/>
            <a:miter lim="800000"/>
            <a:headEnd/>
            <a:tailEnd/>
          </a:ln>
        </p:spPr>
      </p:pic>
      <p:sp>
        <p:nvSpPr>
          <p:cNvPr id="96259" name="Rectangle 3"/>
          <p:cNvSpPr>
            <a:spLocks noGrp="1" noChangeArrowheads="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96260" name="Rectangle 4"/>
          <p:cNvSpPr>
            <a:spLocks noGrp="1" noChangeArrowheads="1"/>
          </p:cNvSpPr>
          <p:nvPr>
            <p:ph type="subTitle" idx="1"/>
          </p:nvPr>
        </p:nvSpPr>
        <p:spPr>
          <a:xfrm>
            <a:off x="1371600" y="3886200"/>
            <a:ext cx="6400800" cy="1752600"/>
          </a:xfrm>
        </p:spPr>
        <p:txBody>
          <a:bodyPr/>
          <a:lstStyle>
            <a:lvl1pPr marL="0" indent="0" algn="ctr">
              <a:buFontTx/>
              <a:buNone/>
              <a:defRPr sz="2000"/>
            </a:lvl1pPr>
          </a:lstStyle>
          <a:p>
            <a:r>
              <a:rPr lang="en-US"/>
              <a:t>Click to edit Master subtitle style</a:t>
            </a:r>
          </a:p>
        </p:txBody>
      </p:sp>
      <p:sp>
        <p:nvSpPr>
          <p:cNvPr id="5"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6" name="Rectangle 6"/>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7" name="Rectangle 7"/>
          <p:cNvSpPr>
            <a:spLocks noGrp="1" noChangeArrowheads="1"/>
          </p:cNvSpPr>
          <p:nvPr>
            <p:ph type="sldNum" sz="quarter" idx="12"/>
          </p:nvPr>
        </p:nvSpPr>
        <p:spPr>
          <a:xfrm>
            <a:off x="6553200" y="6245225"/>
            <a:ext cx="2133600" cy="476250"/>
          </a:xfrm>
        </p:spPr>
        <p:txBody>
          <a:bodyPr/>
          <a:lstStyle>
            <a:lvl1pPr>
              <a:defRPr/>
            </a:lvl1pPr>
          </a:lstStyle>
          <a:p>
            <a:pPr>
              <a:defRPr/>
            </a:pPr>
            <a:fld id="{5781DF04-FF15-45C4-AB66-D73BC0C3EED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44DF863-864E-4E92-9AEA-9CFA36A65A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955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81000"/>
            <a:ext cx="61341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8C20903-89EF-474A-910F-560296AA2DE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6556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98897AE-3988-4672-A4CC-8A5231E7C4B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69F8C60E-A320-4C71-823B-F0CAB183728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8629C443-A6B6-45FE-AFFF-606665E6B17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3A88E8F-227D-4570-B1A4-B67097DC24D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24993C43-1B56-4651-9CB9-F986E97687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3B8E7088-095D-4071-AE96-177707DE343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D5C8C9C8-23AC-492A-8E7A-50B24AAE7E1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B649584E-AA40-4725-B9EF-23C8B2A8EA7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2B077EF-1516-4C16-A1C5-54F8D9313CF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4800" y="381000"/>
            <a:ext cx="82296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4"/>
          <p:cNvSpPr>
            <a:spLocks noGrp="1" noChangeArrowheads="1"/>
          </p:cNvSpPr>
          <p:nvPr>
            <p:ph type="body" idx="1"/>
          </p:nvPr>
        </p:nvSpPr>
        <p:spPr bwMode="auto">
          <a:xfrm>
            <a:off x="457200" y="16002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237" name="Rectangle 5"/>
          <p:cNvSpPr>
            <a:spLocks noGrp="1" noChangeArrowheads="1"/>
          </p:cNvSpPr>
          <p:nvPr>
            <p:ph type="ftr" sz="quarter" idx="3"/>
          </p:nvPr>
        </p:nvSpPr>
        <p:spPr bwMode="auto">
          <a:xfrm>
            <a:off x="3124200" y="60769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95238" name="Rectangle 6"/>
          <p:cNvSpPr>
            <a:spLocks noGrp="1" noChangeArrowheads="1"/>
          </p:cNvSpPr>
          <p:nvPr>
            <p:ph type="sldNum" sz="quarter" idx="4"/>
          </p:nvPr>
        </p:nvSpPr>
        <p:spPr bwMode="auto">
          <a:xfrm>
            <a:off x="6553200" y="60769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13FF5F8-E40C-46BA-9789-18E56619D485}" type="slidenum">
              <a:rPr lang="en-US"/>
              <a:pPr>
                <a:defRPr/>
              </a:pPr>
              <a:t>‹#›</a:t>
            </a:fld>
            <a:endParaRPr lang="en-US"/>
          </a:p>
        </p:txBody>
      </p:sp>
      <p:sp>
        <p:nvSpPr>
          <p:cNvPr id="95239" name="Line 7"/>
          <p:cNvSpPr>
            <a:spLocks noChangeShapeType="1"/>
          </p:cNvSpPr>
          <p:nvPr userDrawn="1"/>
        </p:nvSpPr>
        <p:spPr bwMode="auto">
          <a:xfrm>
            <a:off x="0" y="1219200"/>
            <a:ext cx="9144000" cy="0"/>
          </a:xfrm>
          <a:prstGeom prst="line">
            <a:avLst/>
          </a:prstGeom>
          <a:noFill/>
          <a:ln w="28575">
            <a:solidFill>
              <a:schemeClr val="tx1"/>
            </a:solidFill>
            <a:round/>
            <a:headEnd/>
            <a:tailEnd/>
          </a:ln>
          <a:effectLst/>
        </p:spPr>
        <p:txBody>
          <a:bodyPr>
            <a:spAutoFit/>
          </a:bodyPr>
          <a:lstStyle/>
          <a:p>
            <a:pPr>
              <a:defRPr/>
            </a:pPr>
            <a:endParaRPr lang="en-US" sz="1800"/>
          </a:p>
        </p:txBody>
      </p:sp>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 id="2147483653" r:id="rId12"/>
  </p:sldLayoutIdLst>
  <p:txStyles>
    <p:titleStyle>
      <a:lvl1pPr algn="l" rtl="0" eaLnBrk="0" fontAlgn="base" hangingPunct="0">
        <a:spcBef>
          <a:spcPct val="0"/>
        </a:spcBef>
        <a:spcAft>
          <a:spcPct val="0"/>
        </a:spcAft>
        <a:defRPr sz="3400">
          <a:solidFill>
            <a:srgbClr val="333399"/>
          </a:solidFill>
          <a:latin typeface="+mj-lt"/>
          <a:ea typeface="+mj-ea"/>
          <a:cs typeface="+mj-cs"/>
        </a:defRPr>
      </a:lvl1pPr>
      <a:lvl2pPr algn="l" rtl="0" eaLnBrk="0" fontAlgn="base" hangingPunct="0">
        <a:spcBef>
          <a:spcPct val="0"/>
        </a:spcBef>
        <a:spcAft>
          <a:spcPct val="0"/>
        </a:spcAft>
        <a:defRPr sz="3400">
          <a:solidFill>
            <a:srgbClr val="333399"/>
          </a:solidFill>
          <a:latin typeface="Arial" charset="0"/>
        </a:defRPr>
      </a:lvl2pPr>
      <a:lvl3pPr algn="l" rtl="0" eaLnBrk="0" fontAlgn="base" hangingPunct="0">
        <a:spcBef>
          <a:spcPct val="0"/>
        </a:spcBef>
        <a:spcAft>
          <a:spcPct val="0"/>
        </a:spcAft>
        <a:defRPr sz="3400">
          <a:solidFill>
            <a:srgbClr val="333399"/>
          </a:solidFill>
          <a:latin typeface="Arial" charset="0"/>
        </a:defRPr>
      </a:lvl3pPr>
      <a:lvl4pPr algn="l" rtl="0" eaLnBrk="0" fontAlgn="base" hangingPunct="0">
        <a:spcBef>
          <a:spcPct val="0"/>
        </a:spcBef>
        <a:spcAft>
          <a:spcPct val="0"/>
        </a:spcAft>
        <a:defRPr sz="3400">
          <a:solidFill>
            <a:srgbClr val="333399"/>
          </a:solidFill>
          <a:latin typeface="Arial" charset="0"/>
        </a:defRPr>
      </a:lvl4pPr>
      <a:lvl5pPr algn="l" rtl="0" eaLnBrk="0" fontAlgn="base" hangingPunct="0">
        <a:spcBef>
          <a:spcPct val="0"/>
        </a:spcBef>
        <a:spcAft>
          <a:spcPct val="0"/>
        </a:spcAft>
        <a:defRPr sz="3400">
          <a:solidFill>
            <a:srgbClr val="333399"/>
          </a:solidFill>
          <a:latin typeface="Arial" charset="0"/>
        </a:defRPr>
      </a:lvl5pPr>
      <a:lvl6pPr marL="457200" algn="l" rtl="0" fontAlgn="base">
        <a:spcBef>
          <a:spcPct val="0"/>
        </a:spcBef>
        <a:spcAft>
          <a:spcPct val="0"/>
        </a:spcAft>
        <a:defRPr sz="3400">
          <a:solidFill>
            <a:srgbClr val="333399"/>
          </a:solidFill>
          <a:latin typeface="Arial" charset="0"/>
        </a:defRPr>
      </a:lvl6pPr>
      <a:lvl7pPr marL="914400" algn="l" rtl="0" fontAlgn="base">
        <a:spcBef>
          <a:spcPct val="0"/>
        </a:spcBef>
        <a:spcAft>
          <a:spcPct val="0"/>
        </a:spcAft>
        <a:defRPr sz="3400">
          <a:solidFill>
            <a:srgbClr val="333399"/>
          </a:solidFill>
          <a:latin typeface="Arial" charset="0"/>
        </a:defRPr>
      </a:lvl7pPr>
      <a:lvl8pPr marL="1371600" algn="l" rtl="0" fontAlgn="base">
        <a:spcBef>
          <a:spcPct val="0"/>
        </a:spcBef>
        <a:spcAft>
          <a:spcPct val="0"/>
        </a:spcAft>
        <a:defRPr sz="3400">
          <a:solidFill>
            <a:srgbClr val="333399"/>
          </a:solidFill>
          <a:latin typeface="Arial" charset="0"/>
        </a:defRPr>
      </a:lvl8pPr>
      <a:lvl9pPr marL="1828800" algn="l" rtl="0" fontAlgn="base">
        <a:spcBef>
          <a:spcPct val="0"/>
        </a:spcBef>
        <a:spcAft>
          <a:spcPct val="0"/>
        </a:spcAft>
        <a:defRPr sz="3400">
          <a:solidFill>
            <a:srgbClr val="333399"/>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bdev1000.semanticbits.com:8031/caaers/public/log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cabig.nci.nih.gov/tools/caAER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edmond.mulaire@semanticbits.co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a:off x="914400" y="1447800"/>
            <a:ext cx="7315200" cy="1257300"/>
          </a:xfrm>
          <a:prstGeom prst="rect">
            <a:avLst/>
          </a:prstGeom>
          <a:noFill/>
          <a:ln w="9525">
            <a:noFill/>
            <a:miter lim="800000"/>
            <a:headEnd/>
            <a:tailEnd/>
          </a:ln>
        </p:spPr>
        <p:txBody>
          <a:bodyPr lIns="0" tIns="0" rIns="0" bIns="0" anchor="b"/>
          <a:lstStyle/>
          <a:p>
            <a:pPr algn="ctr"/>
            <a:r>
              <a:rPr lang="en-US" sz="3800">
                <a:solidFill>
                  <a:srgbClr val="333399"/>
                </a:solidFill>
              </a:rPr>
              <a:t>caAERS Overview</a:t>
            </a:r>
          </a:p>
        </p:txBody>
      </p:sp>
      <p:sp>
        <p:nvSpPr>
          <p:cNvPr id="16386" name="Rectangle 3"/>
          <p:cNvSpPr>
            <a:spLocks noGrp="1" noChangeArrowheads="1"/>
          </p:cNvSpPr>
          <p:nvPr>
            <p:ph type="subTitle" idx="1"/>
          </p:nvPr>
        </p:nvSpPr>
        <p:spPr>
          <a:xfrm>
            <a:off x="914400" y="3657600"/>
            <a:ext cx="7086600" cy="2743200"/>
          </a:xfrm>
        </p:spPr>
        <p:txBody>
          <a:bodyPr lIns="0" tIns="0" rIns="0" bIns="0"/>
          <a:lstStyle/>
          <a:p>
            <a:pPr algn="l" eaLnBrk="1" hangingPunct="1">
              <a:spcBef>
                <a:spcPct val="0"/>
              </a:spcBef>
              <a:spcAft>
                <a:spcPct val="10000"/>
              </a:spcAft>
            </a:pPr>
            <a:r>
              <a:rPr lang="en-US" dirty="0" smtClean="0"/>
              <a:t>Session Date: </a:t>
            </a:r>
            <a:r>
              <a:rPr lang="en-US" dirty="0" smtClean="0">
                <a:solidFill>
                  <a:srgbClr val="FF0000"/>
                </a:solidFill>
              </a:rPr>
              <a:t>##/##/##</a:t>
            </a:r>
            <a:r>
              <a:rPr lang="en-US" dirty="0" smtClean="0"/>
              <a:t/>
            </a:r>
            <a:br>
              <a:rPr lang="en-US" dirty="0" smtClean="0"/>
            </a:br>
            <a:r>
              <a:rPr lang="en-US" dirty="0" smtClean="0"/>
              <a:t>Session Length: 45 minutes</a:t>
            </a:r>
            <a:br>
              <a:rPr lang="en-US" dirty="0" smtClean="0"/>
            </a:br>
            <a:r>
              <a:rPr lang="en-US" dirty="0" smtClean="0"/>
              <a:t>Target Audience: End Users</a:t>
            </a:r>
          </a:p>
          <a:p>
            <a:pPr eaLnBrk="1" hangingPunct="1"/>
            <a:endParaRPr lang="en-US" dirty="0" smtClean="0">
              <a:solidFill>
                <a:srgbClr val="FF33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sz="2400" dirty="0" smtClean="0"/>
              <a:t/>
            </a:r>
            <a:br>
              <a:rPr lang="en-US" sz="2400" dirty="0" smtClean="0"/>
            </a:br>
            <a:r>
              <a:rPr lang="en-US" sz="2400" dirty="0" smtClean="0"/>
              <a:t>Lesson 2:  Basic navigation</a:t>
            </a:r>
            <a:br>
              <a:rPr lang="en-US" sz="2400" dirty="0" smtClean="0"/>
            </a:br>
            <a:r>
              <a:rPr lang="en-US" sz="2400" dirty="0" smtClean="0"/>
              <a:t/>
            </a:r>
            <a:br>
              <a:rPr lang="en-US" sz="2400" dirty="0" smtClean="0"/>
            </a:br>
            <a:endParaRPr lang="en-US" sz="2400" dirty="0" smtClean="0"/>
          </a:p>
        </p:txBody>
      </p:sp>
      <p:sp>
        <p:nvSpPr>
          <p:cNvPr id="32770" name="Rectangle 3"/>
          <p:cNvSpPr>
            <a:spLocks noGrp="1" noChangeArrowheads="1"/>
          </p:cNvSpPr>
          <p:nvPr>
            <p:ph type="body" idx="1"/>
          </p:nvPr>
        </p:nvSpPr>
        <p:spPr>
          <a:xfrm>
            <a:off x="533400" y="1524000"/>
            <a:ext cx="8229600" cy="1600200"/>
          </a:xfrm>
        </p:spPr>
        <p:txBody>
          <a:bodyPr/>
          <a:lstStyle/>
          <a:p>
            <a:pPr eaLnBrk="1" hangingPunct="1"/>
            <a:r>
              <a:rPr lang="en-US" dirty="0" smtClean="0"/>
              <a:t>Search options</a:t>
            </a:r>
          </a:p>
          <a:p>
            <a:pPr lvl="1" eaLnBrk="1" hangingPunct="1"/>
            <a:r>
              <a:rPr lang="en-US" dirty="0" smtClean="0"/>
              <a:t>Button searches</a:t>
            </a:r>
          </a:p>
          <a:p>
            <a:pPr lvl="1" eaLnBrk="1" hangingPunct="1"/>
            <a:r>
              <a:rPr lang="en-US" dirty="0" smtClean="0"/>
              <a:t>Google type searches</a:t>
            </a:r>
          </a:p>
        </p:txBody>
      </p:sp>
      <p:pic>
        <p:nvPicPr>
          <p:cNvPr id="2051" name="Picture 3" descr="Picture 1"/>
          <p:cNvPicPr>
            <a:picLocks noChangeAspect="1" noChangeArrowheads="1"/>
          </p:cNvPicPr>
          <p:nvPr/>
        </p:nvPicPr>
        <p:blipFill>
          <a:blip r:embed="rId3"/>
          <a:srcRect/>
          <a:stretch>
            <a:fillRect/>
          </a:stretch>
        </p:blipFill>
        <p:spPr bwMode="auto">
          <a:xfrm>
            <a:off x="457200" y="2937364"/>
            <a:ext cx="6400800" cy="3682512"/>
          </a:xfrm>
          <a:prstGeom prst="rect">
            <a:avLst/>
          </a:prstGeom>
          <a:noFill/>
          <a:ln w="9525">
            <a:noFill/>
            <a:miter lim="800000"/>
            <a:headEnd/>
            <a:tailEnd/>
          </a:ln>
        </p:spPr>
      </p:pic>
      <p:pic>
        <p:nvPicPr>
          <p:cNvPr id="2050" name="Picture 2" descr="auto-comp"/>
          <p:cNvPicPr>
            <a:picLocks noChangeAspect="1" noChangeArrowheads="1"/>
          </p:cNvPicPr>
          <p:nvPr/>
        </p:nvPicPr>
        <p:blipFill>
          <a:blip r:embed="rId4"/>
          <a:srcRect/>
          <a:stretch>
            <a:fillRect/>
          </a:stretch>
        </p:blipFill>
        <p:spPr bwMode="auto">
          <a:xfrm>
            <a:off x="2971800" y="4958862"/>
            <a:ext cx="6172200" cy="189913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Lesson 2:  Basic navigation: Entry Screen</a:t>
            </a:r>
            <a:endParaRPr lang="en-US" sz="3200" dirty="0"/>
          </a:p>
        </p:txBody>
      </p:sp>
      <p:pic>
        <p:nvPicPr>
          <p:cNvPr id="2050" name="Picture 2"/>
          <p:cNvPicPr>
            <a:picLocks noChangeAspect="1" noChangeArrowheads="1"/>
          </p:cNvPicPr>
          <p:nvPr/>
        </p:nvPicPr>
        <p:blipFill>
          <a:blip r:embed="rId3"/>
          <a:srcRect/>
          <a:stretch>
            <a:fillRect/>
          </a:stretch>
        </p:blipFill>
        <p:spPr bwMode="auto">
          <a:xfrm>
            <a:off x="685800" y="1143000"/>
            <a:ext cx="8229600" cy="594004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3:  Creating Reports and Rules</a:t>
            </a:r>
            <a:br>
              <a:rPr lang="en-US" sz="2400" smtClean="0"/>
            </a:br>
            <a:r>
              <a:rPr lang="en-US" sz="2400" smtClean="0"/>
              <a:t/>
            </a:r>
            <a:br>
              <a:rPr lang="en-US" sz="2400" smtClean="0"/>
            </a:br>
            <a:endParaRPr lang="en-US" sz="2400" smtClean="0"/>
          </a:p>
        </p:txBody>
      </p:sp>
      <p:sp>
        <p:nvSpPr>
          <p:cNvPr id="36866" name="Rectangle 3"/>
          <p:cNvSpPr>
            <a:spLocks noGrp="1" noChangeArrowheads="1"/>
          </p:cNvSpPr>
          <p:nvPr>
            <p:ph type="body" idx="1"/>
          </p:nvPr>
        </p:nvSpPr>
        <p:spPr>
          <a:xfrm>
            <a:off x="533400" y="1524000"/>
            <a:ext cx="8229600" cy="4724400"/>
          </a:xfrm>
        </p:spPr>
        <p:txBody>
          <a:bodyPr/>
          <a:lstStyle/>
          <a:p>
            <a:pPr eaLnBrk="1" hangingPunct="1"/>
            <a:r>
              <a:rPr lang="en-US" dirty="0" smtClean="0"/>
              <a:t>Reports first, rules second!</a:t>
            </a:r>
          </a:p>
          <a:p>
            <a:pPr lvl="1" eaLnBrk="1" hangingPunct="1"/>
            <a:r>
              <a:rPr lang="en-US" dirty="0" smtClean="0"/>
              <a:t>Required fields</a:t>
            </a:r>
          </a:p>
          <a:p>
            <a:pPr lvl="1" eaLnBrk="1" hangingPunct="1"/>
            <a:r>
              <a:rPr lang="en-US" dirty="0" smtClean="0"/>
              <a:t>Delivery option</a:t>
            </a:r>
          </a:p>
          <a:p>
            <a:pPr eaLnBrk="1" hangingPunct="1"/>
            <a:r>
              <a:rPr lang="en-US" dirty="0" smtClean="0"/>
              <a:t>Which rules can be setup and which rules can be imported?</a:t>
            </a:r>
          </a:p>
          <a:p>
            <a:pPr lvl="1" eaLnBrk="1" hangingPunct="1"/>
            <a:r>
              <a:rPr lang="en-US" dirty="0" smtClean="0"/>
              <a:t>Import preferred</a:t>
            </a:r>
          </a:p>
          <a:p>
            <a:pPr lvl="1" eaLnBrk="1" hangingPunct="1"/>
            <a:r>
              <a:rPr lang="en-US" dirty="0" smtClean="0"/>
              <a:t>Reporters and System admin should build together!</a:t>
            </a:r>
          </a:p>
          <a:p>
            <a:pPr lvl="1" eaLnBrk="1" hangingPunct="1"/>
            <a:r>
              <a:rPr lang="en-US" dirty="0" smtClean="0"/>
              <a:t>Study managers must understand what in the trial definition triggers the reports so they can define the trial correctly!</a:t>
            </a:r>
            <a:br>
              <a:rPr lang="en-US" dirty="0" smtClean="0"/>
            </a:br>
            <a:endParaRPr lang="en-US" dirty="0" smtClean="0"/>
          </a:p>
          <a:p>
            <a:pPr eaLnBrk="1" hangingPunct="1"/>
            <a:endParaRPr lang="en-US"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3:  Creating Reports and Rules</a:t>
            </a:r>
            <a:br>
              <a:rPr lang="en-US" sz="2400" smtClean="0"/>
            </a:br>
            <a:r>
              <a:rPr lang="en-US" sz="2400" smtClean="0"/>
              <a:t/>
            </a:r>
            <a:br>
              <a:rPr lang="en-US" sz="2400" smtClean="0"/>
            </a:br>
            <a:endParaRPr lang="en-US" sz="2400" smtClean="0"/>
          </a:p>
        </p:txBody>
      </p:sp>
      <p:sp>
        <p:nvSpPr>
          <p:cNvPr id="36866" name="Rectangle 3"/>
          <p:cNvSpPr>
            <a:spLocks noGrp="1" noChangeArrowheads="1"/>
          </p:cNvSpPr>
          <p:nvPr>
            <p:ph type="body" idx="1"/>
          </p:nvPr>
        </p:nvSpPr>
        <p:spPr>
          <a:xfrm>
            <a:off x="533400" y="1524000"/>
            <a:ext cx="8229600" cy="685800"/>
          </a:xfrm>
        </p:spPr>
        <p:txBody>
          <a:bodyPr/>
          <a:lstStyle/>
          <a:p>
            <a:pPr eaLnBrk="1" hangingPunct="1"/>
            <a:r>
              <a:rPr lang="en-US" dirty="0" smtClean="0"/>
              <a:t>Who should do this?</a:t>
            </a:r>
          </a:p>
          <a:p>
            <a:pPr eaLnBrk="1" hangingPunct="1">
              <a:buNone/>
            </a:pPr>
            <a:r>
              <a:rPr lang="en-US" dirty="0" smtClean="0"/>
              <a:t/>
            </a:r>
            <a:br>
              <a:rPr lang="en-US" dirty="0" smtClean="0"/>
            </a:br>
            <a:endParaRPr lang="en-US" dirty="0" smtClean="0"/>
          </a:p>
        </p:txBody>
      </p:sp>
      <p:pic>
        <p:nvPicPr>
          <p:cNvPr id="3074" name="Picture 2" descr="Picture 5"/>
          <p:cNvPicPr>
            <a:picLocks noChangeAspect="1" noChangeArrowheads="1"/>
          </p:cNvPicPr>
          <p:nvPr/>
        </p:nvPicPr>
        <p:blipFill>
          <a:blip r:embed="rId3"/>
          <a:srcRect/>
          <a:stretch>
            <a:fillRect/>
          </a:stretch>
        </p:blipFill>
        <p:spPr bwMode="auto">
          <a:xfrm>
            <a:off x="1371600" y="2164730"/>
            <a:ext cx="5676900" cy="418844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
            </a:r>
            <a:br>
              <a:rPr lang="en-US" sz="2400" smtClean="0"/>
            </a:br>
            <a:r>
              <a:rPr lang="en-US" sz="2400" smtClean="0"/>
              <a:t>Lesson 4:  Creating Trials</a:t>
            </a:r>
            <a:br>
              <a:rPr lang="en-US" sz="2400" smtClean="0"/>
            </a:br>
            <a:r>
              <a:rPr lang="en-US" sz="2400" smtClean="0"/>
              <a:t/>
            </a:r>
            <a:br>
              <a:rPr lang="en-US" sz="2400" smtClean="0"/>
            </a:br>
            <a:r>
              <a:rPr lang="en-US" sz="2400" smtClean="0"/>
              <a:t/>
            </a:r>
            <a:br>
              <a:rPr lang="en-US" sz="2400" smtClean="0"/>
            </a:br>
            <a:endParaRPr lang="en-US" sz="2400" smtClean="0"/>
          </a:p>
        </p:txBody>
      </p:sp>
      <p:sp>
        <p:nvSpPr>
          <p:cNvPr id="40962" name="Rectangle 3"/>
          <p:cNvSpPr>
            <a:spLocks noGrp="1" noChangeArrowheads="1"/>
          </p:cNvSpPr>
          <p:nvPr>
            <p:ph type="body" idx="1"/>
          </p:nvPr>
        </p:nvSpPr>
        <p:spPr>
          <a:xfrm>
            <a:off x="533400" y="1524000"/>
            <a:ext cx="8229600" cy="4495800"/>
          </a:xfrm>
        </p:spPr>
        <p:txBody>
          <a:bodyPr/>
          <a:lstStyle/>
          <a:p>
            <a:pPr eaLnBrk="1" hangingPunct="1"/>
            <a:r>
              <a:rPr lang="en-US" dirty="0" smtClean="0"/>
              <a:t>Who should do this?</a:t>
            </a:r>
          </a:p>
          <a:p>
            <a:pPr eaLnBrk="1" hangingPunct="1"/>
            <a:r>
              <a:rPr lang="en-US" dirty="0" smtClean="0"/>
              <a:t>Create or import? Create as needed or as trials are opened?</a:t>
            </a:r>
          </a:p>
          <a:p>
            <a:pPr eaLnBrk="1" hangingPunct="1"/>
            <a:r>
              <a:rPr lang="en-US" dirty="0" smtClean="0"/>
              <a:t>Key fields that drive reports and rules.</a:t>
            </a:r>
            <a:br>
              <a:rPr lang="en-US" dirty="0" smtClean="0"/>
            </a:b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dirty="0" smtClean="0"/>
              <a:t>Creating a trial</a:t>
            </a:r>
          </a:p>
        </p:txBody>
      </p:sp>
      <p:pic>
        <p:nvPicPr>
          <p:cNvPr id="43010"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t>Creating a trial</a:t>
            </a:r>
          </a:p>
        </p:txBody>
      </p:sp>
      <p:pic>
        <p:nvPicPr>
          <p:cNvPr id="4505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dirty="0" smtClean="0"/>
              <a:t>Creating a trial: other screens</a:t>
            </a:r>
          </a:p>
        </p:txBody>
      </p:sp>
      <p:pic>
        <p:nvPicPr>
          <p:cNvPr id="4710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dirty="0" smtClean="0"/>
              <a:t>Creating a trial other screens</a:t>
            </a:r>
          </a:p>
        </p:txBody>
      </p:sp>
      <p:pic>
        <p:nvPicPr>
          <p:cNvPr id="51202"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dirty="0" smtClean="0"/>
              <a:t>Creating a trial other screens</a:t>
            </a:r>
          </a:p>
        </p:txBody>
      </p:sp>
      <p:pic>
        <p:nvPicPr>
          <p:cNvPr id="53250"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sz="2300" smtClean="0"/>
              <a:t>Session Details:</a:t>
            </a:r>
            <a:r>
              <a:rPr lang="en-US" smtClean="0"/>
              <a:t/>
            </a:r>
            <a:br>
              <a:rPr lang="en-US" smtClean="0"/>
            </a:br>
            <a:r>
              <a:rPr lang="en-US" smtClean="0"/>
              <a:t>Participants &amp; Logistics</a:t>
            </a:r>
          </a:p>
        </p:txBody>
      </p:sp>
      <p:sp>
        <p:nvSpPr>
          <p:cNvPr id="18434" name="Rectangle 3"/>
          <p:cNvSpPr>
            <a:spLocks noGrp="1" noChangeArrowheads="1"/>
          </p:cNvSpPr>
          <p:nvPr>
            <p:ph type="body" idx="1"/>
          </p:nvPr>
        </p:nvSpPr>
        <p:spPr/>
        <p:txBody>
          <a:bodyPr/>
          <a:lstStyle/>
          <a:p>
            <a:pPr eaLnBrk="1" hangingPunct="1"/>
            <a:r>
              <a:rPr lang="en-US" dirty="0" smtClean="0"/>
              <a:t>Introduction of Trainer(s)</a:t>
            </a:r>
            <a:br>
              <a:rPr lang="en-US" dirty="0" smtClean="0"/>
            </a:br>
            <a:endParaRPr lang="en-US" dirty="0" smtClean="0"/>
          </a:p>
          <a:p>
            <a:pPr eaLnBrk="1" hangingPunct="1"/>
            <a:r>
              <a:rPr lang="en-US" dirty="0" smtClean="0"/>
              <a:t>Audience Introductions</a:t>
            </a:r>
          </a:p>
          <a:p>
            <a:pPr lvl="1" eaLnBrk="1" hangingPunct="1"/>
            <a:r>
              <a:rPr lang="en-US" dirty="0" smtClean="0">
                <a:solidFill>
                  <a:srgbClr val="FF0000"/>
                </a:solidFill>
              </a:rPr>
              <a:t>Name, Role, Organization</a:t>
            </a:r>
          </a:p>
          <a:p>
            <a:pPr lvl="1" eaLnBrk="1" hangingPunct="1"/>
            <a:r>
              <a:rPr lang="en-US" dirty="0" smtClean="0"/>
              <a:t>Reason for Attending</a:t>
            </a:r>
            <a:br>
              <a:rPr lang="en-US" dirty="0" smtClean="0"/>
            </a:br>
            <a:endParaRPr lang="en-US" dirty="0" smtClean="0"/>
          </a:p>
          <a:p>
            <a:pPr eaLnBrk="1" hangingPunct="1"/>
            <a:r>
              <a:rPr lang="en-US" dirty="0" smtClean="0"/>
              <a:t>Facility Logistics</a:t>
            </a:r>
          </a:p>
          <a:p>
            <a:pPr lvl="1" eaLnBrk="1" hangingPunct="1"/>
            <a:r>
              <a:rPr lang="en-US" dirty="0" smtClean="0"/>
              <a:t>Classroom access, restrooms, phones, etc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dirty="0" smtClean="0"/>
              <a:t>Creating a trial: other screens</a:t>
            </a:r>
          </a:p>
        </p:txBody>
      </p:sp>
      <p:pic>
        <p:nvPicPr>
          <p:cNvPr id="5734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r>
              <a:rPr lang="en-US" dirty="0" smtClean="0"/>
              <a:t>Creating a trial: other screens</a:t>
            </a:r>
          </a:p>
        </p:txBody>
      </p:sp>
      <p:pic>
        <p:nvPicPr>
          <p:cNvPr id="6246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body" idx="4294967295"/>
          </p:nvPr>
        </p:nvSpPr>
        <p:spPr/>
        <p:txBody>
          <a:bodyPr/>
          <a:lstStyle/>
          <a:p>
            <a:pPr eaLnBrk="1" hangingPunct="1">
              <a:lnSpc>
                <a:spcPct val="90000"/>
              </a:lnSpc>
            </a:pPr>
            <a:r>
              <a:rPr lang="en-US" dirty="0" smtClean="0"/>
              <a:t>How much detail is needed?</a:t>
            </a:r>
          </a:p>
          <a:p>
            <a:pPr eaLnBrk="1" hangingPunct="1">
              <a:lnSpc>
                <a:spcPct val="90000"/>
              </a:lnSpc>
            </a:pPr>
            <a:r>
              <a:rPr lang="en-US" dirty="0" smtClean="0"/>
              <a:t>Which trials?</a:t>
            </a:r>
          </a:p>
          <a:p>
            <a:pPr eaLnBrk="1" hangingPunct="1">
              <a:lnSpc>
                <a:spcPct val="90000"/>
              </a:lnSpc>
              <a:buNone/>
            </a:pPr>
            <a:endParaRPr lang="en-US" dirty="0" smtClean="0"/>
          </a:p>
        </p:txBody>
      </p:sp>
      <p:sp>
        <p:nvSpPr>
          <p:cNvPr id="64514" name="Rectangle 3"/>
          <p:cNvSpPr>
            <a:spLocks noGrp="1" noChangeArrowheads="1"/>
          </p:cNvSpPr>
          <p:nvPr>
            <p:ph type="title" idx="4294967295"/>
          </p:nvPr>
        </p:nvSpPr>
        <p:spPr>
          <a:xfrm>
            <a:off x="381000" y="76200"/>
            <a:ext cx="8229600" cy="990600"/>
          </a:xfrm>
        </p:spPr>
        <p:txBody>
          <a:bodyPr lIns="0" tIns="0" rIns="0" bIns="0" anchor="b"/>
          <a:lstStyle/>
          <a:p>
            <a:pPr eaLnBrk="1" hangingPunct="1"/>
            <a:r>
              <a:rPr lang="en-US" sz="2300" smtClean="0"/>
              <a:t>Lesson 4</a:t>
            </a:r>
            <a:br>
              <a:rPr lang="en-US" sz="2300" smtClean="0"/>
            </a:br>
            <a:r>
              <a:rPr lang="en-US" sz="3000" smtClean="0"/>
              <a:t>Review &amp; Questions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
            </a:r>
            <a:br>
              <a:rPr lang="en-US" sz="2400" smtClean="0"/>
            </a:br>
            <a:r>
              <a:rPr lang="en-US" sz="2400" smtClean="0"/>
              <a:t>Lesson 5:  Adding patients</a:t>
            </a:r>
            <a:br>
              <a:rPr lang="en-US" sz="2400" smtClean="0"/>
            </a:br>
            <a:r>
              <a:rPr lang="en-US" sz="2400" smtClean="0"/>
              <a:t/>
            </a:r>
            <a:br>
              <a:rPr lang="en-US" sz="2400" smtClean="0"/>
            </a:br>
            <a:r>
              <a:rPr lang="en-US" sz="2400" smtClean="0"/>
              <a:t/>
            </a:r>
            <a:br>
              <a:rPr lang="en-US" sz="2400" smtClean="0"/>
            </a:br>
            <a:endParaRPr lang="en-US" sz="2400" smtClean="0"/>
          </a:p>
        </p:txBody>
      </p:sp>
      <p:sp>
        <p:nvSpPr>
          <p:cNvPr id="66562" name="Rectangle 3"/>
          <p:cNvSpPr>
            <a:spLocks noGrp="1" noChangeArrowheads="1"/>
          </p:cNvSpPr>
          <p:nvPr>
            <p:ph type="body" idx="1"/>
          </p:nvPr>
        </p:nvSpPr>
        <p:spPr>
          <a:xfrm>
            <a:off x="533400" y="1524000"/>
            <a:ext cx="8229600" cy="4495800"/>
          </a:xfrm>
        </p:spPr>
        <p:txBody>
          <a:bodyPr/>
          <a:lstStyle/>
          <a:p>
            <a:pPr eaLnBrk="1" hangingPunct="1"/>
            <a:r>
              <a:rPr lang="en-US" dirty="0" smtClean="0"/>
              <a:t>Who should do this?</a:t>
            </a:r>
          </a:p>
          <a:p>
            <a:pPr eaLnBrk="1" hangingPunct="1"/>
            <a:r>
              <a:rPr lang="en-US" dirty="0" smtClean="0"/>
              <a:t>Create or import?</a:t>
            </a:r>
          </a:p>
          <a:p>
            <a:pPr eaLnBrk="1" hangingPunct="1">
              <a:buFontTx/>
              <a:buNone/>
            </a:pPr>
            <a:endParaRPr 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dirty="0" smtClean="0"/>
              <a:t>Creating a participant</a:t>
            </a:r>
          </a:p>
        </p:txBody>
      </p:sp>
      <p:pic>
        <p:nvPicPr>
          <p:cNvPr id="68610"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dirty="0" smtClean="0"/>
              <a:t>Assigning a participant to a study</a:t>
            </a:r>
          </a:p>
        </p:txBody>
      </p:sp>
      <p:pic>
        <p:nvPicPr>
          <p:cNvPr id="7065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dirty="0" smtClean="0"/>
              <a:t>Creating a participant</a:t>
            </a:r>
          </a:p>
        </p:txBody>
      </p:sp>
      <p:pic>
        <p:nvPicPr>
          <p:cNvPr id="7270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dirty="0" smtClean="0"/>
              <a:t>Participant added!</a:t>
            </a:r>
          </a:p>
        </p:txBody>
      </p:sp>
      <p:pic>
        <p:nvPicPr>
          <p:cNvPr id="74754"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body" idx="1"/>
          </p:nvPr>
        </p:nvSpPr>
        <p:spPr/>
        <p:txBody>
          <a:bodyPr/>
          <a:lstStyle/>
          <a:p>
            <a:pPr eaLnBrk="1" hangingPunct="1">
              <a:lnSpc>
                <a:spcPct val="90000"/>
              </a:lnSpc>
            </a:pPr>
            <a:r>
              <a:rPr lang="en-US" dirty="0" smtClean="0"/>
              <a:t>Search for patient first or add patient?</a:t>
            </a:r>
          </a:p>
        </p:txBody>
      </p:sp>
      <p:sp>
        <p:nvSpPr>
          <p:cNvPr id="7680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5</a:t>
            </a:r>
            <a:br>
              <a:rPr lang="en-US" sz="2300" smtClean="0"/>
            </a:br>
            <a:r>
              <a:rPr lang="en-US" sz="3000" smtClean="0"/>
              <a:t>Review &amp; Questions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2400" dirty="0" smtClean="0"/>
              <a:t/>
            </a:r>
            <a:br>
              <a:rPr lang="en-US" sz="2400" dirty="0" smtClean="0"/>
            </a:br>
            <a:r>
              <a:rPr lang="en-US" sz="2400" dirty="0" smtClean="0"/>
              <a:t/>
            </a:r>
            <a:br>
              <a:rPr lang="en-US" sz="2400" dirty="0" smtClean="0"/>
            </a:br>
            <a:r>
              <a:rPr lang="en-US" sz="2400" dirty="0" smtClean="0"/>
              <a:t>Lesson 6:  Adding Routine AE’s</a:t>
            </a:r>
            <a:br>
              <a:rPr lang="en-US" sz="2400" dirty="0" smtClean="0"/>
            </a:br>
            <a:r>
              <a:rPr lang="en-US" sz="2400" dirty="0" smtClean="0"/>
              <a:t/>
            </a:r>
            <a:br>
              <a:rPr lang="en-US" sz="2400" dirty="0" smtClean="0"/>
            </a:br>
            <a:r>
              <a:rPr lang="en-US" sz="2400" dirty="0" smtClean="0"/>
              <a:t/>
            </a:r>
            <a:br>
              <a:rPr lang="en-US" sz="2400" dirty="0" smtClean="0"/>
            </a:br>
            <a:endParaRPr lang="en-US" sz="2400" dirty="0" smtClean="0"/>
          </a:p>
        </p:txBody>
      </p:sp>
      <p:sp>
        <p:nvSpPr>
          <p:cNvPr id="78850" name="Rectangle 3"/>
          <p:cNvSpPr>
            <a:spLocks noGrp="1" noChangeArrowheads="1"/>
          </p:cNvSpPr>
          <p:nvPr>
            <p:ph type="body" idx="1"/>
          </p:nvPr>
        </p:nvSpPr>
        <p:spPr>
          <a:xfrm>
            <a:off x="533400" y="1524000"/>
            <a:ext cx="8229600" cy="4495800"/>
          </a:xfrm>
        </p:spPr>
        <p:txBody>
          <a:bodyPr/>
          <a:lstStyle/>
          <a:p>
            <a:pPr eaLnBrk="1" hangingPunct="1"/>
            <a:r>
              <a:rPr lang="en-US" dirty="0" smtClean="0"/>
              <a:t>Serious Adverse Events: Reporting, “Routine” Adverse Events: analysis</a:t>
            </a:r>
          </a:p>
          <a:p>
            <a:pPr eaLnBrk="1" hangingPunct="1"/>
            <a:r>
              <a:rPr lang="en-US" dirty="0" smtClean="0"/>
              <a:t>Routine AE use is an option in caAERS, not required.</a:t>
            </a:r>
          </a:p>
          <a:p>
            <a:pPr eaLnBrk="1" hangingPunct="1"/>
            <a:r>
              <a:rPr lang="en-US" dirty="0" smtClean="0"/>
              <a:t>Who should do this?</a:t>
            </a:r>
          </a:p>
          <a:p>
            <a:pPr lvl="1" eaLnBrk="1" hangingPunct="1"/>
            <a:r>
              <a:rPr lang="en-US" dirty="0" smtClean="0"/>
              <a:t>If your center is using </a:t>
            </a:r>
            <a:r>
              <a:rPr lang="en-US" dirty="0" err="1" smtClean="0"/>
              <a:t>caAERS</a:t>
            </a:r>
            <a:r>
              <a:rPr lang="en-US" dirty="0" smtClean="0"/>
              <a:t> for routine AE’s</a:t>
            </a:r>
          </a:p>
          <a:p>
            <a:pPr lvl="1" eaLnBrk="1" hangingPunct="1"/>
            <a:r>
              <a:rPr lang="en-US" dirty="0" smtClean="0"/>
              <a:t>No solicited AE’s/Templates in version 1.0</a:t>
            </a:r>
          </a:p>
          <a:p>
            <a:pPr eaLnBrk="1" hangingPunct="1">
              <a:buNone/>
            </a:pPr>
            <a:r>
              <a:rPr lang="en-US" dirty="0" smtClean="0"/>
              <a:t/>
            </a:r>
            <a:br>
              <a:rPr lang="en-US" dirty="0" smtClean="0"/>
            </a:br>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sz="2000" smtClean="0"/>
              <a:t>Am I in the right place?</a:t>
            </a:r>
            <a:r>
              <a:rPr lang="en-US" smtClean="0"/>
              <a:t/>
            </a:r>
            <a:br>
              <a:rPr lang="en-US" smtClean="0"/>
            </a:br>
            <a:r>
              <a:rPr lang="en-US" smtClean="0"/>
              <a:t>What is caAERS and who will use it?</a:t>
            </a:r>
          </a:p>
        </p:txBody>
      </p:sp>
      <p:sp>
        <p:nvSpPr>
          <p:cNvPr id="20482" name="Rectangle 3"/>
          <p:cNvSpPr>
            <a:spLocks noGrp="1" noChangeArrowheads="1"/>
          </p:cNvSpPr>
          <p:nvPr>
            <p:ph type="body" idx="1"/>
          </p:nvPr>
        </p:nvSpPr>
        <p:spPr/>
        <p:txBody>
          <a:bodyPr/>
          <a:lstStyle/>
          <a:p>
            <a:pPr eaLnBrk="1" hangingPunct="1"/>
            <a:r>
              <a:rPr lang="en-US" sz="2400" dirty="0" smtClean="0"/>
              <a:t>WHAT: caBIG Adverse Event Reporting System</a:t>
            </a:r>
          </a:p>
          <a:p>
            <a:pPr eaLnBrk="1" hangingPunct="1"/>
            <a:r>
              <a:rPr lang="en-US" sz="2400" dirty="0" smtClean="0"/>
              <a:t>WHY: </a:t>
            </a:r>
          </a:p>
          <a:p>
            <a:pPr lvl="1" eaLnBrk="1" hangingPunct="1"/>
            <a:r>
              <a:rPr lang="en-US" sz="2000" dirty="0" smtClean="0"/>
              <a:t>Designed to centralize and automate the collection and distribution of Adverse Events to reporting groups,</a:t>
            </a:r>
          </a:p>
          <a:p>
            <a:pPr lvl="1" eaLnBrk="1" hangingPunct="1"/>
            <a:r>
              <a:rPr lang="en-US" sz="2000" dirty="0" smtClean="0"/>
              <a:t>Enhancing patient safety</a:t>
            </a:r>
          </a:p>
          <a:p>
            <a:pPr lvl="1" eaLnBrk="1" hangingPunct="1"/>
            <a:r>
              <a:rPr lang="en-US" sz="2000" dirty="0" smtClean="0"/>
              <a:t>Enhancing collaborative research data sharing</a:t>
            </a:r>
          </a:p>
          <a:p>
            <a:pPr eaLnBrk="1" hangingPunct="1"/>
            <a:r>
              <a:rPr lang="en-US" sz="2400" dirty="0" smtClean="0"/>
              <a:t>WHO: For Clinical Trial Managers and Clinical Trial Patient managers</a:t>
            </a:r>
          </a:p>
          <a:p>
            <a:pPr eaLnBrk="1" hangingPunct="1"/>
            <a:r>
              <a:rPr lang="en-US" sz="2400" dirty="0" smtClean="0"/>
              <a:t>HOW (1) Requires familiarity with Clinical Trials and reporting systems such as ADEERS, Medwatch, etc.</a:t>
            </a:r>
          </a:p>
          <a:p>
            <a:pPr eaLnBrk="1" hangingPunct="1"/>
            <a:r>
              <a:rPr lang="en-US" sz="2400" dirty="0" smtClean="0"/>
              <a:t>HOW (2) Requires familiarity with web browsers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dirty="0" smtClean="0"/>
              <a:t>Adding Routine AEs</a:t>
            </a:r>
          </a:p>
        </p:txBody>
      </p:sp>
      <p:pic>
        <p:nvPicPr>
          <p:cNvPr id="8089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dirty="0" smtClean="0"/>
              <a:t>Adding Routine AEs</a:t>
            </a:r>
          </a:p>
        </p:txBody>
      </p:sp>
      <p:pic>
        <p:nvPicPr>
          <p:cNvPr id="82946" name="Picture 4"/>
          <p:cNvPicPr>
            <a:picLocks noGrp="1" noChangeArrowheads="1"/>
          </p:cNvPicPr>
          <p:nvPr>
            <p:ph type="body" idx="1"/>
          </p:nvPr>
        </p:nvPicPr>
        <p:blipFill>
          <a:blip r:embed="rId3"/>
          <a:srcRect/>
          <a:stretch>
            <a:fillRect/>
          </a:stretch>
        </p:blipFill>
        <p:spPr>
          <a:xfrm>
            <a:off x="381000" y="1447800"/>
            <a:ext cx="8199438" cy="419576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r>
              <a:rPr lang="en-US" dirty="0" smtClean="0"/>
              <a:t>Adding Routine AEs</a:t>
            </a:r>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srcRect/>
          <a:stretch>
            <a:fillRect/>
          </a:stretch>
        </p:blipFill>
        <p:spPr bwMode="auto">
          <a:xfrm>
            <a:off x="609600" y="1357961"/>
            <a:ext cx="7620000" cy="550003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smtClean="0"/>
              <a:t>Adding Routine AEs</a:t>
            </a:r>
          </a:p>
        </p:txBody>
      </p:sp>
      <p:pic>
        <p:nvPicPr>
          <p:cNvPr id="87042" name="Picture 4"/>
          <p:cNvPicPr>
            <a:picLocks noGrp="1" noChangeArrowheads="1"/>
          </p:cNvPicPr>
          <p:nvPr>
            <p:ph type="body" idx="1"/>
          </p:nvPr>
        </p:nvPicPr>
        <p:blipFill>
          <a:blip r:embed="rId3"/>
          <a:srcRect/>
          <a:stretch>
            <a:fillRect/>
          </a:stretch>
        </p:blipFill>
        <p:spPr>
          <a:xfrm>
            <a:off x="381000" y="1447800"/>
            <a:ext cx="8189913" cy="419100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r>
              <a:rPr lang="en-US" dirty="0" smtClean="0"/>
              <a:t>Adding Routine AEs</a:t>
            </a:r>
          </a:p>
        </p:txBody>
      </p:sp>
      <p:pic>
        <p:nvPicPr>
          <p:cNvPr id="89090" name="Picture 4"/>
          <p:cNvPicPr>
            <a:picLocks noGrp="1" noChangeArrowheads="1"/>
          </p:cNvPicPr>
          <p:nvPr>
            <p:ph type="body" idx="1"/>
          </p:nvPr>
        </p:nvPicPr>
        <p:blipFill>
          <a:blip r:embed="rId3"/>
          <a:srcRect/>
          <a:stretch>
            <a:fillRect/>
          </a:stretch>
        </p:blipFill>
        <p:spPr>
          <a:xfrm>
            <a:off x="304800" y="1371600"/>
            <a:ext cx="8189913" cy="6151563"/>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body" idx="1"/>
          </p:nvPr>
        </p:nvSpPr>
        <p:spPr/>
        <p:txBody>
          <a:bodyPr/>
          <a:lstStyle/>
          <a:p>
            <a:pPr eaLnBrk="1" hangingPunct="1">
              <a:lnSpc>
                <a:spcPct val="90000"/>
              </a:lnSpc>
            </a:pPr>
            <a:r>
              <a:rPr lang="en-US" smtClean="0"/>
              <a:t>How do you know if you should use this?</a:t>
            </a:r>
          </a:p>
        </p:txBody>
      </p:sp>
      <p:sp>
        <p:nvSpPr>
          <p:cNvPr id="91138"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6</a:t>
            </a:r>
            <a:br>
              <a:rPr lang="en-US" sz="2300" smtClean="0"/>
            </a:br>
            <a:r>
              <a:rPr lang="en-US" sz="3000" smtClean="0"/>
              <a:t>Review &amp; Questions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2400" dirty="0" smtClean="0"/>
              <a:t/>
            </a:r>
            <a:br>
              <a:rPr lang="en-US" sz="2400" dirty="0" smtClean="0"/>
            </a:br>
            <a:r>
              <a:rPr lang="en-US" sz="2400" dirty="0" smtClean="0"/>
              <a:t/>
            </a:r>
            <a:br>
              <a:rPr lang="en-US" sz="2400" dirty="0" smtClean="0"/>
            </a:br>
            <a:r>
              <a:rPr lang="en-US" sz="2400" dirty="0" smtClean="0"/>
              <a:t>Lesson 7:  Adding SAE’s</a:t>
            </a:r>
            <a:br>
              <a:rPr lang="en-US" sz="2400" dirty="0" smtClean="0"/>
            </a:br>
            <a:r>
              <a:rPr lang="en-US" sz="2400" dirty="0" smtClean="0"/>
              <a:t/>
            </a:r>
            <a:br>
              <a:rPr lang="en-US" sz="2400" dirty="0" smtClean="0"/>
            </a:br>
            <a:r>
              <a:rPr lang="en-US" sz="2400" dirty="0" smtClean="0"/>
              <a:t/>
            </a:r>
            <a:br>
              <a:rPr lang="en-US" sz="2400" dirty="0" smtClean="0"/>
            </a:br>
            <a:endParaRPr lang="en-US" sz="2400" dirty="0" smtClean="0"/>
          </a:p>
        </p:txBody>
      </p:sp>
      <p:sp>
        <p:nvSpPr>
          <p:cNvPr id="93186" name="Rectangle 3"/>
          <p:cNvSpPr>
            <a:spLocks noGrp="1" noChangeArrowheads="1"/>
          </p:cNvSpPr>
          <p:nvPr>
            <p:ph type="body" idx="1"/>
          </p:nvPr>
        </p:nvSpPr>
        <p:spPr>
          <a:xfrm>
            <a:off x="533400" y="1524000"/>
            <a:ext cx="8229600" cy="4495800"/>
          </a:xfrm>
        </p:spPr>
        <p:txBody>
          <a:bodyPr/>
          <a:lstStyle/>
          <a:p>
            <a:pPr eaLnBrk="1" hangingPunct="1"/>
            <a:r>
              <a:rPr lang="en-US" dirty="0" smtClean="0"/>
              <a:t>Serious Adverse Events: SAE’s are what caAERS is built for!</a:t>
            </a:r>
          </a:p>
          <a:p>
            <a:pPr eaLnBrk="1" hangingPunct="1"/>
            <a:r>
              <a:rPr lang="en-US" dirty="0" smtClean="0"/>
              <a:t>Who should do this?</a:t>
            </a:r>
          </a:p>
          <a:p>
            <a:pPr lvl="1" eaLnBrk="1" hangingPunct="1"/>
            <a:r>
              <a:rPr lang="en-US" dirty="0" smtClean="0"/>
              <a:t>Patient managers</a:t>
            </a:r>
          </a:p>
          <a:p>
            <a:pPr lvl="1" eaLnBrk="1" hangingPunct="1"/>
            <a:r>
              <a:rPr lang="en-US" dirty="0" smtClean="0"/>
              <a:t>Event managers</a:t>
            </a:r>
          </a:p>
          <a:p>
            <a:pPr eaLnBrk="1" hangingPunct="1">
              <a:buNone/>
            </a:pPr>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Reporting SAE’s… start with Adverse events</a:t>
            </a:r>
            <a:endParaRPr lang="en-US" sz="3200" dirty="0"/>
          </a:p>
        </p:txBody>
      </p:sp>
      <p:pic>
        <p:nvPicPr>
          <p:cNvPr id="2050" name="Picture 2"/>
          <p:cNvPicPr>
            <a:picLocks noChangeAspect="1" noChangeArrowheads="1"/>
          </p:cNvPicPr>
          <p:nvPr/>
        </p:nvPicPr>
        <p:blipFill>
          <a:blip r:embed="rId3"/>
          <a:srcRect/>
          <a:stretch>
            <a:fillRect/>
          </a:stretch>
        </p:blipFill>
        <p:spPr bwMode="auto">
          <a:xfrm>
            <a:off x="0" y="1447800"/>
            <a:ext cx="8877300" cy="663493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sz="3200" dirty="0" smtClean="0"/>
              <a:t>Adding SAE’s …Selecting patient and study</a:t>
            </a:r>
          </a:p>
        </p:txBody>
      </p:sp>
      <p:pic>
        <p:nvPicPr>
          <p:cNvPr id="1026" name="Picture 2"/>
          <p:cNvPicPr>
            <a:picLocks noChangeAspect="1" noChangeArrowheads="1"/>
          </p:cNvPicPr>
          <p:nvPr/>
        </p:nvPicPr>
        <p:blipFill>
          <a:blip r:embed="rId3"/>
          <a:stretch>
            <a:fillRect/>
          </a:stretch>
        </p:blipFill>
        <p:spPr bwMode="auto">
          <a:xfrm>
            <a:off x="1066800" y="1371600"/>
            <a:ext cx="7022306" cy="52720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r>
              <a:rPr lang="en-US" dirty="0" smtClean="0"/>
              <a:t>Adding SAE’s… Basic details</a:t>
            </a:r>
          </a:p>
        </p:txBody>
      </p:sp>
      <p:pic>
        <p:nvPicPr>
          <p:cNvPr id="2050" name="Picture 2"/>
          <p:cNvPicPr>
            <a:picLocks noChangeAspect="1" noChangeArrowheads="1"/>
          </p:cNvPicPr>
          <p:nvPr/>
        </p:nvPicPr>
        <p:blipFill>
          <a:blip r:embed="rId3"/>
          <a:srcRect/>
          <a:stretch>
            <a:fillRect/>
          </a:stretch>
        </p:blipFill>
        <p:spPr bwMode="auto">
          <a:xfrm>
            <a:off x="990600" y="1371600"/>
            <a:ext cx="7022306" cy="527208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sz="2000" smtClean="0"/>
              <a:t>What am I going to do? </a:t>
            </a:r>
            <a:r>
              <a:rPr lang="en-US" smtClean="0"/>
              <a:t/>
            </a:r>
            <a:br>
              <a:rPr lang="en-US" smtClean="0"/>
            </a:br>
            <a:r>
              <a:rPr lang="en-US" smtClean="0"/>
              <a:t>How to use this presentation</a:t>
            </a:r>
          </a:p>
        </p:txBody>
      </p:sp>
      <p:sp>
        <p:nvSpPr>
          <p:cNvPr id="22530" name="Rectangle 3"/>
          <p:cNvSpPr>
            <a:spLocks noGrp="1" noChangeArrowheads="1"/>
          </p:cNvSpPr>
          <p:nvPr>
            <p:ph type="body" idx="1"/>
          </p:nvPr>
        </p:nvSpPr>
        <p:spPr>
          <a:xfrm>
            <a:off x="457200" y="1600200"/>
            <a:ext cx="8229600" cy="1752600"/>
          </a:xfrm>
        </p:spPr>
        <p:txBody>
          <a:bodyPr/>
          <a:lstStyle/>
          <a:p>
            <a:pPr defTabSz="457200" eaLnBrk="1" hangingPunct="1"/>
            <a:r>
              <a:rPr lang="en-US" smtClean="0"/>
              <a:t>You can use this presentation alone, or can switch between it and the caAERS live site to try things presented</a:t>
            </a:r>
          </a:p>
          <a:p>
            <a:pPr marL="457200" lvl="1" indent="-112713" defTabSz="457200" eaLnBrk="1" hangingPunct="1">
              <a:buFontTx/>
              <a:buNone/>
            </a:pPr>
            <a:endParaRPr lang="en-US" sz="2600" b="1" smtClean="0"/>
          </a:p>
          <a:p>
            <a:pPr marL="457200" lvl="1" indent="-112713" defTabSz="457200" eaLnBrk="1" hangingPunct="1"/>
            <a:endParaRPr lang="en-US" sz="2600" b="1" smtClean="0"/>
          </a:p>
        </p:txBody>
      </p:sp>
      <p:sp>
        <p:nvSpPr>
          <p:cNvPr id="22531" name="Rectangle 6"/>
          <p:cNvSpPr>
            <a:spLocks noChangeArrowheads="1"/>
          </p:cNvSpPr>
          <p:nvPr/>
        </p:nvSpPr>
        <p:spPr bwMode="auto">
          <a:xfrm>
            <a:off x="914400" y="3105150"/>
            <a:ext cx="7696200" cy="400050"/>
          </a:xfrm>
          <a:prstGeom prst="rect">
            <a:avLst/>
          </a:prstGeom>
          <a:noFill/>
          <a:ln w="9525">
            <a:noFill/>
            <a:miter lim="800000"/>
            <a:headEnd/>
            <a:tailEnd/>
          </a:ln>
        </p:spPr>
        <p:txBody>
          <a:bodyPr>
            <a:spAutoFit/>
          </a:bodyPr>
          <a:lstStyle/>
          <a:p>
            <a:r>
              <a:rPr lang="en-US">
                <a:hlinkClick r:id="rId3" tooltip="https://sbdev1000.semanticbits.com:6030/caaers/public/login"/>
              </a:rPr>
              <a:t>https://sbdev1000.semanticbits.com:8031/caaers/public/login</a:t>
            </a:r>
            <a:endParaRPr lang="en-US"/>
          </a:p>
        </p:txBody>
      </p:sp>
      <p:sp>
        <p:nvSpPr>
          <p:cNvPr id="22532" name="TextBox 7"/>
          <p:cNvSpPr txBox="1">
            <a:spLocks noChangeArrowheads="1"/>
          </p:cNvSpPr>
          <p:nvPr/>
        </p:nvSpPr>
        <p:spPr bwMode="auto">
          <a:xfrm>
            <a:off x="1371600" y="4114800"/>
            <a:ext cx="5867400" cy="830263"/>
          </a:xfrm>
          <a:prstGeom prst="rect">
            <a:avLst/>
          </a:prstGeom>
          <a:noFill/>
          <a:ln w="9525">
            <a:noFill/>
            <a:miter lim="800000"/>
            <a:headEnd/>
            <a:tailEnd/>
          </a:ln>
        </p:spPr>
        <p:txBody>
          <a:bodyPr>
            <a:spAutoFit/>
          </a:bodyPr>
          <a:lstStyle/>
          <a:p>
            <a:r>
              <a:rPr lang="en-US" sz="2400"/>
              <a:t>Login as:  SYSTEM_ADMIN </a:t>
            </a:r>
          </a:p>
          <a:p>
            <a:r>
              <a:rPr lang="en-US" sz="2400"/>
              <a:t>Password</a:t>
            </a:r>
            <a:r>
              <a:rPr lang="en-US" sz="1800"/>
              <a:t>: system_admin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sz="3200" dirty="0" smtClean="0"/>
              <a:t>Adding SAE’s…Study treatment information</a:t>
            </a:r>
          </a:p>
        </p:txBody>
      </p:sp>
      <p:pic>
        <p:nvPicPr>
          <p:cNvPr id="3075" name="Picture 3"/>
          <p:cNvPicPr>
            <a:picLocks noGrp="1" noChangeAspect="1" noChangeArrowheads="1"/>
          </p:cNvPicPr>
          <p:nvPr>
            <p:ph idx="1"/>
          </p:nvPr>
        </p:nvPicPr>
        <p:blipFill>
          <a:blip r:embed="rId3"/>
          <a:srcRect/>
          <a:stretch>
            <a:fillRect/>
          </a:stretch>
        </p:blipFill>
        <p:spPr bwMode="auto">
          <a:xfrm>
            <a:off x="762000" y="1371600"/>
            <a:ext cx="7022306" cy="527208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p:txBody>
          <a:bodyPr/>
          <a:lstStyle/>
          <a:p>
            <a:r>
              <a:rPr lang="en-US" dirty="0" smtClean="0"/>
              <a:t>Adding SAE’s…Reporters</a:t>
            </a:r>
          </a:p>
        </p:txBody>
      </p:sp>
      <p:pic>
        <p:nvPicPr>
          <p:cNvPr id="5" name="Picture 4"/>
          <p:cNvPicPr/>
          <p:nvPr/>
        </p:nvPicPr>
        <p:blipFill>
          <a:blip r:embed="rId3"/>
          <a:srcRect/>
          <a:stretch>
            <a:fillRect/>
          </a:stretch>
        </p:blipFill>
        <p:spPr bwMode="auto">
          <a:xfrm>
            <a:off x="1219200" y="1371600"/>
            <a:ext cx="6934200" cy="511681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r>
              <a:rPr lang="en-US" dirty="0" smtClean="0"/>
              <a:t>Adding SAE’s…Reporting required?</a:t>
            </a:r>
          </a:p>
        </p:txBody>
      </p:sp>
      <p:pic>
        <p:nvPicPr>
          <p:cNvPr id="5122" name="Picture 2"/>
          <p:cNvPicPr>
            <a:picLocks noGrp="1" noChangeAspect="1" noChangeArrowheads="1"/>
          </p:cNvPicPr>
          <p:nvPr>
            <p:ph idx="1"/>
          </p:nvPr>
        </p:nvPicPr>
        <p:blipFill>
          <a:blip r:embed="rId3"/>
          <a:srcRect/>
          <a:stretch>
            <a:fillRect/>
          </a:stretch>
        </p:blipFill>
        <p:spPr bwMode="auto">
          <a:xfrm>
            <a:off x="1295400" y="1371600"/>
            <a:ext cx="7022306" cy="527208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r>
              <a:rPr lang="en-US" dirty="0" smtClean="0"/>
              <a:t>Adding SAE’s…entry screens continued</a:t>
            </a:r>
          </a:p>
        </p:txBody>
      </p:sp>
      <p:pic>
        <p:nvPicPr>
          <p:cNvPr id="6146" name="Picture 2"/>
          <p:cNvPicPr>
            <a:picLocks noGrp="1" noChangeAspect="1" noChangeArrowheads="1"/>
          </p:cNvPicPr>
          <p:nvPr>
            <p:ph idx="1"/>
          </p:nvPr>
        </p:nvPicPr>
        <p:blipFill>
          <a:blip r:embed="rId3"/>
          <a:srcRect/>
          <a:stretch>
            <a:fillRect/>
          </a:stretch>
        </p:blipFill>
        <p:spPr bwMode="auto">
          <a:xfrm>
            <a:off x="1219200" y="1371600"/>
            <a:ext cx="7022306" cy="527208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dirty="0" smtClean="0"/>
              <a:t>Adding SAE’s…entry screens continued</a:t>
            </a:r>
          </a:p>
        </p:txBody>
      </p:sp>
      <p:pic>
        <p:nvPicPr>
          <p:cNvPr id="7170" name="Picture 2"/>
          <p:cNvPicPr>
            <a:picLocks noGrp="1" noChangeAspect="1" noChangeArrowheads="1"/>
          </p:cNvPicPr>
          <p:nvPr>
            <p:ph idx="1"/>
          </p:nvPr>
        </p:nvPicPr>
        <p:blipFill>
          <a:blip r:embed="rId3"/>
          <a:srcRect/>
          <a:stretch>
            <a:fillRect/>
          </a:stretch>
        </p:blipFill>
        <p:spPr bwMode="auto">
          <a:xfrm>
            <a:off x="1219200" y="1295400"/>
            <a:ext cx="7022306" cy="527208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r>
              <a:rPr lang="en-US" sz="3200" dirty="0" smtClean="0"/>
              <a:t>Expedited Reporting AE screens continued</a:t>
            </a:r>
          </a:p>
        </p:txBody>
      </p:sp>
      <p:pic>
        <p:nvPicPr>
          <p:cNvPr id="4098" name="Picture 2"/>
          <p:cNvPicPr>
            <a:picLocks noChangeAspect="1" noChangeArrowheads="1"/>
          </p:cNvPicPr>
          <p:nvPr/>
        </p:nvPicPr>
        <p:blipFill>
          <a:blip r:embed="rId3"/>
          <a:srcRect/>
          <a:stretch>
            <a:fillRect/>
          </a:stretch>
        </p:blipFill>
        <p:spPr bwMode="auto">
          <a:xfrm>
            <a:off x="914400" y="1371600"/>
            <a:ext cx="7315200" cy="528003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r>
              <a:rPr lang="en-US" sz="3200" dirty="0" smtClean="0"/>
              <a:t>Expedited Reporting AE screens continued</a:t>
            </a:r>
          </a:p>
        </p:txBody>
      </p:sp>
      <p:sp>
        <p:nvSpPr>
          <p:cNvPr id="4" name="Content Placeholder 3"/>
          <p:cNvSpPr>
            <a:spLocks noGrp="1"/>
          </p:cNvSpPr>
          <p:nvPr>
            <p:ph idx="1"/>
          </p:nvPr>
        </p:nvSpPr>
        <p:spPr/>
        <p:txBody>
          <a:bodyPr/>
          <a:lstStyle/>
          <a:p>
            <a:endParaRPr lang="en-US"/>
          </a:p>
        </p:txBody>
      </p:sp>
      <p:pic>
        <p:nvPicPr>
          <p:cNvPr id="1026" name="Picture 2" descr="71699EA8-2E68-4E4E-9C53-05566A10C6B9"/>
          <p:cNvPicPr>
            <a:picLocks noChangeAspect="1" noChangeArrowheads="1"/>
          </p:cNvPicPr>
          <p:nvPr/>
        </p:nvPicPr>
        <p:blipFill>
          <a:blip r:embed="rId3"/>
          <a:srcRect/>
          <a:stretch>
            <a:fillRect/>
          </a:stretch>
        </p:blipFill>
        <p:spPr bwMode="auto">
          <a:xfrm>
            <a:off x="0" y="1199482"/>
            <a:ext cx="9144000" cy="5309936"/>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r>
              <a:rPr lang="en-US" sz="3200" dirty="0" smtClean="0"/>
              <a:t>Expedited Reporting AE screens continued</a:t>
            </a:r>
          </a:p>
        </p:txBody>
      </p:sp>
      <p:pic>
        <p:nvPicPr>
          <p:cNvPr id="10242" name="Picture 2"/>
          <p:cNvPicPr>
            <a:picLocks noGrp="1" noChangeAspect="1" noChangeArrowheads="1"/>
          </p:cNvPicPr>
          <p:nvPr>
            <p:ph idx="1"/>
          </p:nvPr>
        </p:nvPicPr>
        <p:blipFill>
          <a:blip r:embed="rId3"/>
          <a:srcRect/>
          <a:stretch>
            <a:fillRect/>
          </a:stretch>
        </p:blipFill>
        <p:spPr bwMode="auto">
          <a:xfrm>
            <a:off x="1143000" y="1371600"/>
            <a:ext cx="7022306" cy="527208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r>
              <a:rPr lang="en-US" sz="3200" dirty="0" smtClean="0"/>
              <a:t>Expedited Reporting AE screens continued</a:t>
            </a:r>
          </a:p>
        </p:txBody>
      </p:sp>
      <p:pic>
        <p:nvPicPr>
          <p:cNvPr id="11266" name="Picture 2"/>
          <p:cNvPicPr>
            <a:picLocks noGrp="1" noChangeAspect="1" noChangeArrowheads="1"/>
          </p:cNvPicPr>
          <p:nvPr>
            <p:ph idx="1"/>
          </p:nvPr>
        </p:nvPicPr>
        <p:blipFill>
          <a:blip r:embed="rId3"/>
          <a:srcRect/>
          <a:stretch>
            <a:fillRect/>
          </a:stretch>
        </p:blipFill>
        <p:spPr bwMode="auto">
          <a:xfrm>
            <a:off x="990600" y="1371600"/>
            <a:ext cx="7022306" cy="527208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r>
              <a:rPr lang="en-US" sz="3200" dirty="0" smtClean="0"/>
              <a:t>Expedited Reporting AE screens continued</a:t>
            </a:r>
          </a:p>
        </p:txBody>
      </p:sp>
      <p:pic>
        <p:nvPicPr>
          <p:cNvPr id="12290" name="Picture 2"/>
          <p:cNvPicPr>
            <a:picLocks noGrp="1" noChangeAspect="1" noChangeArrowheads="1"/>
          </p:cNvPicPr>
          <p:nvPr>
            <p:ph idx="1"/>
          </p:nvPr>
        </p:nvPicPr>
        <p:blipFill>
          <a:blip r:embed="rId3"/>
          <a:srcRect/>
          <a:stretch>
            <a:fillRect/>
          </a:stretch>
        </p:blipFill>
        <p:spPr bwMode="auto">
          <a:xfrm>
            <a:off x="1219200" y="1295400"/>
            <a:ext cx="7022306" cy="527208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533400" y="381000"/>
            <a:ext cx="8229600" cy="655638"/>
          </a:xfrm>
        </p:spPr>
        <p:txBody>
          <a:bodyPr/>
          <a:lstStyle/>
          <a:p>
            <a:pPr eaLnBrk="1" hangingPunct="1"/>
            <a:r>
              <a:rPr lang="en-US" sz="2300" smtClean="0">
                <a:cs typeface="Arial" charset="0"/>
              </a:rPr>
              <a:t>What will I learn?</a:t>
            </a:r>
            <a:r>
              <a:rPr lang="en-US" smtClean="0">
                <a:cs typeface="Arial" charset="0"/>
              </a:rPr>
              <a:t/>
            </a:r>
            <a:br>
              <a:rPr lang="en-US" smtClean="0">
                <a:cs typeface="Arial" charset="0"/>
              </a:rPr>
            </a:br>
            <a:r>
              <a:rPr lang="en-US" smtClean="0">
                <a:cs typeface="Arial" charset="0"/>
              </a:rPr>
              <a:t>Session Goals</a:t>
            </a:r>
          </a:p>
        </p:txBody>
      </p:sp>
      <p:sp>
        <p:nvSpPr>
          <p:cNvPr id="24578" name="Rectangle 3"/>
          <p:cNvSpPr>
            <a:spLocks noGrp="1" noChangeArrowheads="1"/>
          </p:cNvSpPr>
          <p:nvPr>
            <p:ph type="body" sz="half" idx="1"/>
          </p:nvPr>
        </p:nvSpPr>
        <p:spPr>
          <a:xfrm>
            <a:off x="533400" y="1600200"/>
            <a:ext cx="7924800" cy="4724400"/>
          </a:xfrm>
        </p:spPr>
        <p:txBody>
          <a:bodyPr/>
          <a:lstStyle/>
          <a:p>
            <a:pPr eaLnBrk="1" hangingPunct="1"/>
            <a:r>
              <a:rPr lang="en-US" sz="2000" dirty="0" smtClean="0"/>
              <a:t>By the end of this training, you will be able to:</a:t>
            </a:r>
          </a:p>
          <a:p>
            <a:pPr lvl="1" eaLnBrk="1" hangingPunct="1"/>
            <a:r>
              <a:rPr lang="en-US" sz="2000" dirty="0" smtClean="0"/>
              <a:t>Set up </a:t>
            </a:r>
            <a:r>
              <a:rPr lang="en-US" sz="2000" dirty="0" err="1" smtClean="0"/>
              <a:t>caAERS</a:t>
            </a:r>
            <a:r>
              <a:rPr lang="en-US" sz="2000" dirty="0" smtClean="0"/>
              <a:t> for use</a:t>
            </a:r>
            <a:endParaRPr lang="en-US" sz="2000" b="1" i="1" dirty="0" smtClean="0"/>
          </a:p>
          <a:p>
            <a:pPr lvl="2" eaLnBrk="1" hangingPunct="1"/>
            <a:r>
              <a:rPr lang="en-US" dirty="0" smtClean="0"/>
              <a:t>Create trials </a:t>
            </a:r>
          </a:p>
          <a:p>
            <a:pPr lvl="2" eaLnBrk="1" hangingPunct="1"/>
            <a:r>
              <a:rPr lang="en-US" dirty="0" smtClean="0"/>
              <a:t>Create reports</a:t>
            </a:r>
          </a:p>
          <a:p>
            <a:pPr lvl="2" eaLnBrk="1" hangingPunct="1"/>
            <a:r>
              <a:rPr lang="en-US" dirty="0" smtClean="0"/>
              <a:t>Create report rules</a:t>
            </a:r>
            <a:endParaRPr lang="en-US" b="1" dirty="0" smtClean="0"/>
          </a:p>
          <a:p>
            <a:pPr lvl="1" eaLnBrk="1" hangingPunct="1"/>
            <a:r>
              <a:rPr lang="en-US" sz="2000" dirty="0" smtClean="0"/>
              <a:t>Document an Adverse event (Routine and Expedited)</a:t>
            </a:r>
          </a:p>
          <a:p>
            <a:pPr lvl="2" eaLnBrk="1" hangingPunct="1"/>
            <a:r>
              <a:rPr lang="en-US" dirty="0" smtClean="0"/>
              <a:t>Add a patient (if necessary)</a:t>
            </a:r>
          </a:p>
          <a:p>
            <a:pPr lvl="2" eaLnBrk="1" hangingPunct="1"/>
            <a:r>
              <a:rPr lang="en-US" dirty="0" smtClean="0"/>
              <a:t>Enter a routine AE (no reporting)</a:t>
            </a:r>
          </a:p>
          <a:p>
            <a:pPr lvl="2" eaLnBrk="1" hangingPunct="1"/>
            <a:r>
              <a:rPr lang="en-US" dirty="0" smtClean="0"/>
              <a:t>Add an event you know requires reporting</a:t>
            </a:r>
            <a:endParaRPr lang="en-US" b="1" i="1" dirty="0" smtClean="0"/>
          </a:p>
          <a:p>
            <a:pPr lvl="2" eaLnBrk="1" hangingPunct="1"/>
            <a:r>
              <a:rPr lang="en-US" dirty="0" smtClean="0"/>
              <a:t>Add an event where you do not know the reporting requirements and let the system decide</a:t>
            </a:r>
          </a:p>
          <a:p>
            <a:pPr lvl="2" eaLnBrk="1" hangingPunct="1"/>
            <a:r>
              <a:rPr lang="en-US" dirty="0" smtClean="0"/>
              <a:t>Complete and submit a report </a:t>
            </a:r>
          </a:p>
          <a:p>
            <a:pPr lvl="1" eaLnBrk="1" hangingPunct="1">
              <a:buFontTx/>
              <a:buNone/>
            </a:pPr>
            <a:endParaRPr lang="en-US" sz="2000" b="1" i="1" dirty="0" smtClean="0"/>
          </a:p>
          <a:p>
            <a:pPr lvl="1" eaLnBrk="1" hangingPunct="1">
              <a:buFontTx/>
              <a:buNone/>
            </a:pPr>
            <a:endParaRPr lang="en-US" sz="2000" dirty="0" smtClean="0"/>
          </a:p>
          <a:p>
            <a:pPr eaLnBrk="1" hangingPunct="1"/>
            <a:endParaRPr lang="en-US"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r>
              <a:rPr lang="en-US" sz="3200" dirty="0" smtClean="0"/>
              <a:t>Expedited Reporting AE screens continued</a:t>
            </a:r>
          </a:p>
        </p:txBody>
      </p:sp>
      <p:pic>
        <p:nvPicPr>
          <p:cNvPr id="13314" name="Picture 2"/>
          <p:cNvPicPr>
            <a:picLocks noGrp="1" noChangeAspect="1" noChangeArrowheads="1"/>
          </p:cNvPicPr>
          <p:nvPr>
            <p:ph idx="1"/>
          </p:nvPr>
        </p:nvPicPr>
        <p:blipFill>
          <a:blip r:embed="rId3"/>
          <a:srcRect/>
          <a:stretch>
            <a:fillRect/>
          </a:stretch>
        </p:blipFill>
        <p:spPr bwMode="auto">
          <a:xfrm>
            <a:off x="1143000" y="1371600"/>
            <a:ext cx="7022306" cy="527208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r>
              <a:rPr lang="en-US" dirty="0" smtClean="0"/>
              <a:t>Adding SAE’s…entry screens continued</a:t>
            </a:r>
          </a:p>
        </p:txBody>
      </p:sp>
      <p:sp>
        <p:nvSpPr>
          <p:cNvPr id="4" name="Content Placeholder 3"/>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3"/>
          <a:srcRect/>
          <a:stretch>
            <a:fillRect/>
          </a:stretch>
        </p:blipFill>
        <p:spPr bwMode="auto">
          <a:xfrm>
            <a:off x="609600" y="1082959"/>
            <a:ext cx="8001000" cy="5775041"/>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r>
              <a:rPr lang="en-US" dirty="0" smtClean="0"/>
              <a:t>Adding SAE’s…entry screens continued</a:t>
            </a:r>
          </a:p>
        </p:txBody>
      </p:sp>
      <p:pic>
        <p:nvPicPr>
          <p:cNvPr id="15363" name="Picture 3"/>
          <p:cNvPicPr>
            <a:picLocks noGrp="1" noChangeAspect="1" noChangeArrowheads="1"/>
          </p:cNvPicPr>
          <p:nvPr>
            <p:ph idx="1"/>
          </p:nvPr>
        </p:nvPicPr>
        <p:blipFill>
          <a:blip r:embed="rId3"/>
          <a:srcRect/>
          <a:stretch>
            <a:fillRect/>
          </a:stretch>
        </p:blipFill>
        <p:spPr bwMode="auto">
          <a:xfrm>
            <a:off x="1066800" y="1371600"/>
            <a:ext cx="7022306" cy="5272088"/>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r>
              <a:rPr lang="en-US" sz="3000" dirty="0" smtClean="0"/>
              <a:t>Expedited Reporting AE screens: key screen!</a:t>
            </a:r>
          </a:p>
        </p:txBody>
      </p:sp>
      <p:pic>
        <p:nvPicPr>
          <p:cNvPr id="16386" name="Picture 2"/>
          <p:cNvPicPr>
            <a:picLocks noGrp="1" noChangeAspect="1" noChangeArrowheads="1"/>
          </p:cNvPicPr>
          <p:nvPr>
            <p:ph idx="1"/>
          </p:nvPr>
        </p:nvPicPr>
        <p:blipFill>
          <a:blip r:embed="rId3"/>
          <a:srcRect/>
          <a:stretch>
            <a:fillRect/>
          </a:stretch>
        </p:blipFill>
        <p:spPr bwMode="auto">
          <a:xfrm>
            <a:off x="1066800" y="1371600"/>
            <a:ext cx="7022306" cy="527208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r>
              <a:rPr lang="en-US" sz="3200" dirty="0" smtClean="0"/>
              <a:t>Expedited Reporting AE screens continued</a:t>
            </a:r>
          </a:p>
        </p:txBody>
      </p:sp>
      <p:pic>
        <p:nvPicPr>
          <p:cNvPr id="17410" name="Picture 2"/>
          <p:cNvPicPr>
            <a:picLocks noGrp="1" noChangeAspect="1" noChangeArrowheads="1"/>
          </p:cNvPicPr>
          <p:nvPr>
            <p:ph idx="1"/>
          </p:nvPr>
        </p:nvPicPr>
        <p:blipFill>
          <a:blip r:embed="rId3"/>
          <a:srcRect/>
          <a:stretch>
            <a:fillRect/>
          </a:stretch>
        </p:blipFill>
        <p:spPr bwMode="auto">
          <a:xfrm>
            <a:off x="1066800" y="1371600"/>
            <a:ext cx="7022306" cy="5272088"/>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Expedited Reporting AE screens: not ready yet!</a:t>
            </a:r>
            <a:endParaRPr lang="en-US" sz="3000" dirty="0"/>
          </a:p>
        </p:txBody>
      </p:sp>
      <p:sp>
        <p:nvSpPr>
          <p:cNvPr id="4" name="Content Placeholder 3"/>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srcRect/>
          <a:stretch>
            <a:fillRect/>
          </a:stretch>
        </p:blipFill>
        <p:spPr bwMode="auto">
          <a:xfrm>
            <a:off x="457200" y="1066800"/>
            <a:ext cx="8305800" cy="5995042"/>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Expedited Reporting AE: ready to submit!</a:t>
            </a:r>
            <a:endParaRPr lang="en-US" sz="3200" dirty="0"/>
          </a:p>
        </p:txBody>
      </p:sp>
      <p:pic>
        <p:nvPicPr>
          <p:cNvPr id="2050" name="Picture 2"/>
          <p:cNvPicPr>
            <a:picLocks noChangeAspect="1" noChangeArrowheads="1"/>
          </p:cNvPicPr>
          <p:nvPr/>
        </p:nvPicPr>
        <p:blipFill>
          <a:blip r:embed="rId3"/>
          <a:srcRect/>
          <a:stretch>
            <a:fillRect/>
          </a:stretch>
        </p:blipFill>
        <p:spPr bwMode="auto">
          <a:xfrm>
            <a:off x="838200" y="990600"/>
            <a:ext cx="6997700" cy="52514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SAE’s…Done!</a:t>
            </a:r>
            <a:endParaRPr lang="en-US" dirty="0"/>
          </a:p>
        </p:txBody>
      </p:sp>
      <p:pic>
        <p:nvPicPr>
          <p:cNvPr id="4" name="Picture 3" descr="Submit-Page4"/>
          <p:cNvPicPr>
            <a:picLocks noChangeAspect="1" noChangeArrowheads="1"/>
          </p:cNvPicPr>
          <p:nvPr/>
        </p:nvPicPr>
        <p:blipFill>
          <a:blip r:embed="rId3"/>
          <a:srcRect/>
          <a:stretch>
            <a:fillRect/>
          </a:stretch>
        </p:blipFill>
        <p:spPr bwMode="auto">
          <a:xfrm>
            <a:off x="313847" y="1219200"/>
            <a:ext cx="8830153" cy="68707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delivered as a </a:t>
            </a:r>
            <a:r>
              <a:rPr lang="en-US" dirty="0" err="1" smtClean="0"/>
              <a:t>pdf</a:t>
            </a:r>
            <a:endParaRPr lang="en-US" dirty="0"/>
          </a:p>
        </p:txBody>
      </p:sp>
      <p:pic>
        <p:nvPicPr>
          <p:cNvPr id="1026" name="Picture 2"/>
          <p:cNvPicPr>
            <a:picLocks noChangeAspect="1" noChangeArrowheads="1"/>
          </p:cNvPicPr>
          <p:nvPr/>
        </p:nvPicPr>
        <p:blipFill>
          <a:blip r:embed="rId3"/>
          <a:srcRect/>
          <a:stretch>
            <a:fillRect/>
          </a:stretch>
        </p:blipFill>
        <p:spPr bwMode="auto">
          <a:xfrm>
            <a:off x="0" y="990600"/>
            <a:ext cx="9791700" cy="70675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body" idx="1"/>
          </p:nvPr>
        </p:nvSpPr>
        <p:spPr/>
        <p:txBody>
          <a:bodyPr/>
          <a:lstStyle/>
          <a:p>
            <a:pPr eaLnBrk="1" hangingPunct="1">
              <a:lnSpc>
                <a:spcPct val="90000"/>
              </a:lnSpc>
            </a:pPr>
            <a:r>
              <a:rPr lang="en-US" dirty="0" smtClean="0"/>
              <a:t>What if a report is not in the system?</a:t>
            </a:r>
          </a:p>
          <a:p>
            <a:pPr eaLnBrk="1" hangingPunct="1">
              <a:lnSpc>
                <a:spcPct val="90000"/>
              </a:lnSpc>
            </a:pPr>
            <a:r>
              <a:rPr lang="en-US" dirty="0" smtClean="0"/>
              <a:t>Why would I override the rules?</a:t>
            </a:r>
          </a:p>
          <a:p>
            <a:pPr eaLnBrk="1" hangingPunct="1">
              <a:lnSpc>
                <a:spcPct val="90000"/>
              </a:lnSpc>
            </a:pPr>
            <a:r>
              <a:rPr lang="en-US" dirty="0" smtClean="0"/>
              <a:t>How do I amend a report?</a:t>
            </a:r>
          </a:p>
          <a:p>
            <a:pPr eaLnBrk="1" hangingPunct="1">
              <a:lnSpc>
                <a:spcPct val="90000"/>
              </a:lnSpc>
            </a:pPr>
            <a:endParaRPr lang="en-US" dirty="0" smtClean="0"/>
          </a:p>
        </p:txBody>
      </p:sp>
      <p:sp>
        <p:nvSpPr>
          <p:cNvPr id="11264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7</a:t>
            </a:r>
            <a:br>
              <a:rPr lang="en-US" sz="2300" smtClean="0"/>
            </a:br>
            <a:r>
              <a:rPr lang="en-US" sz="3000" smtClean="0"/>
              <a:t>Review &amp; 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ChangeArrowheads="1"/>
          </p:cNvSpPr>
          <p:nvPr/>
        </p:nvSpPr>
        <p:spPr bwMode="auto">
          <a:xfrm>
            <a:off x="533400" y="247650"/>
            <a:ext cx="8305800" cy="819150"/>
          </a:xfrm>
          <a:prstGeom prst="rect">
            <a:avLst/>
          </a:prstGeom>
          <a:noFill/>
          <a:ln w="9525">
            <a:noFill/>
            <a:miter lim="800000"/>
            <a:headEnd/>
            <a:tailEnd/>
          </a:ln>
        </p:spPr>
        <p:txBody>
          <a:bodyPr lIns="0" tIns="0" rIns="0" bIns="0" anchor="b"/>
          <a:lstStyle/>
          <a:p>
            <a:r>
              <a:rPr lang="en-US" sz="2300">
                <a:solidFill>
                  <a:srgbClr val="333399"/>
                </a:solidFill>
              </a:rPr>
              <a:t>Session Details:</a:t>
            </a:r>
            <a:br>
              <a:rPr lang="en-US" sz="2300">
                <a:solidFill>
                  <a:srgbClr val="333399"/>
                </a:solidFill>
              </a:rPr>
            </a:br>
            <a:r>
              <a:rPr lang="en-US" sz="3400">
                <a:solidFill>
                  <a:srgbClr val="333399"/>
                </a:solidFill>
              </a:rPr>
              <a:t>Lesson Plan</a:t>
            </a:r>
          </a:p>
        </p:txBody>
      </p:sp>
      <p:sp>
        <p:nvSpPr>
          <p:cNvPr id="26626" name="Rectangle 3"/>
          <p:cNvSpPr>
            <a:spLocks noChangeArrowheads="1"/>
          </p:cNvSpPr>
          <p:nvPr/>
        </p:nvSpPr>
        <p:spPr bwMode="auto">
          <a:xfrm>
            <a:off x="228600" y="1752600"/>
            <a:ext cx="8610600" cy="4724400"/>
          </a:xfrm>
          <a:prstGeom prst="rect">
            <a:avLst/>
          </a:prstGeom>
          <a:noFill/>
          <a:ln w="9525">
            <a:noFill/>
            <a:miter lim="800000"/>
            <a:headEnd/>
            <a:tailEnd/>
          </a:ln>
        </p:spPr>
        <p:txBody>
          <a:bodyPr lIns="0" tIns="0" rIns="0" bIns="0"/>
          <a:lstStyle/>
          <a:p>
            <a:pPr marL="342900" indent="-342900">
              <a:spcBef>
                <a:spcPct val="20000"/>
              </a:spcBef>
              <a:buFontTx/>
              <a:buChar char="•"/>
            </a:pPr>
            <a:r>
              <a:rPr lang="en-US" sz="2700" dirty="0"/>
              <a:t>Lesson 1:  Pre-use requirements and setup types</a:t>
            </a:r>
          </a:p>
          <a:p>
            <a:pPr marL="342900" indent="-342900">
              <a:spcBef>
                <a:spcPct val="20000"/>
              </a:spcBef>
              <a:buFontTx/>
              <a:buChar char="•"/>
            </a:pPr>
            <a:r>
              <a:rPr lang="en-US" sz="2700" dirty="0"/>
              <a:t>Lesson 2:  Basic navigation</a:t>
            </a:r>
          </a:p>
          <a:p>
            <a:pPr marL="342900" indent="-342900">
              <a:spcBef>
                <a:spcPct val="20000"/>
              </a:spcBef>
              <a:buFontTx/>
              <a:buChar char="•"/>
            </a:pPr>
            <a:r>
              <a:rPr lang="en-US" sz="2700" dirty="0"/>
              <a:t>Lesson 3:  Creating Reports and Rules</a:t>
            </a:r>
          </a:p>
          <a:p>
            <a:pPr marL="342900" indent="-342900">
              <a:spcBef>
                <a:spcPct val="20000"/>
              </a:spcBef>
              <a:buFontTx/>
              <a:buChar char="•"/>
            </a:pPr>
            <a:r>
              <a:rPr lang="en-US" sz="2700" dirty="0"/>
              <a:t>Lesson 4:  Creating Trials</a:t>
            </a:r>
          </a:p>
          <a:p>
            <a:pPr marL="342900" indent="-342900">
              <a:spcBef>
                <a:spcPct val="20000"/>
              </a:spcBef>
              <a:buFontTx/>
              <a:buChar char="•"/>
            </a:pPr>
            <a:r>
              <a:rPr lang="en-US" sz="2700" dirty="0"/>
              <a:t>Lesson 5:  Adding patients</a:t>
            </a:r>
          </a:p>
          <a:p>
            <a:pPr marL="342900" indent="-342900">
              <a:spcBef>
                <a:spcPct val="20000"/>
              </a:spcBef>
              <a:buFontTx/>
              <a:buChar char="•"/>
            </a:pPr>
            <a:r>
              <a:rPr lang="en-US" sz="2700" dirty="0"/>
              <a:t>Lesson 6:  Adding Routine Adverse </a:t>
            </a:r>
            <a:r>
              <a:rPr lang="en-US" sz="2700" dirty="0" smtClean="0"/>
              <a:t>Events (optional)</a:t>
            </a:r>
            <a:endParaRPr lang="en-US" sz="2700" dirty="0"/>
          </a:p>
          <a:p>
            <a:pPr marL="342900" indent="-342900">
              <a:spcBef>
                <a:spcPct val="20000"/>
              </a:spcBef>
              <a:buFontTx/>
              <a:buChar char="•"/>
            </a:pPr>
            <a:r>
              <a:rPr lang="en-US" sz="2700" dirty="0"/>
              <a:t>Lesson 7:  </a:t>
            </a:r>
            <a:r>
              <a:rPr lang="en-US" sz="2700" dirty="0" smtClean="0"/>
              <a:t>Adding and reporting </a:t>
            </a:r>
            <a:r>
              <a:rPr lang="en-US" sz="2700" dirty="0"/>
              <a:t>Serious Adverse </a:t>
            </a:r>
            <a:r>
              <a:rPr lang="en-US" sz="2700" dirty="0" smtClean="0"/>
              <a:t>			   Events</a:t>
            </a:r>
            <a:endParaRPr lang="en-US" sz="2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Review</a:t>
            </a:r>
          </a:p>
        </p:txBody>
      </p:sp>
      <p:sp>
        <p:nvSpPr>
          <p:cNvPr id="118786" name="Rectangle 3"/>
          <p:cNvSpPr>
            <a:spLocks noGrp="1" noChangeArrowheads="1"/>
          </p:cNvSpPr>
          <p:nvPr>
            <p:ph type="body" idx="1"/>
          </p:nvPr>
        </p:nvSpPr>
        <p:spPr>
          <a:xfrm>
            <a:off x="533400" y="1676400"/>
            <a:ext cx="8229600" cy="4191000"/>
          </a:xfrm>
        </p:spPr>
        <p:txBody>
          <a:bodyPr/>
          <a:lstStyle/>
          <a:p>
            <a:pPr eaLnBrk="1" hangingPunct="1"/>
            <a:r>
              <a:rPr lang="en-US" dirty="0" smtClean="0"/>
              <a:t>A reminder of caAERS objectives: Patient safety</a:t>
            </a:r>
          </a:p>
          <a:p>
            <a:pPr eaLnBrk="1" hangingPunct="1"/>
            <a:r>
              <a:rPr lang="en-US" dirty="0" smtClean="0"/>
              <a:t>Improved regulatory compliance</a:t>
            </a:r>
          </a:p>
          <a:p>
            <a:pPr eaLnBrk="1" hangingPunct="1"/>
            <a:r>
              <a:rPr lang="en-US" dirty="0" smtClean="0"/>
              <a:t>You should now be able to find your way through entering required data for adverse events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Questions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Looking for more?</a:t>
            </a:r>
          </a:p>
        </p:txBody>
      </p:sp>
      <p:sp>
        <p:nvSpPr>
          <p:cNvPr id="122882" name="Rectangle 3"/>
          <p:cNvSpPr>
            <a:spLocks noGrp="1" noChangeArrowheads="1"/>
          </p:cNvSpPr>
          <p:nvPr>
            <p:ph type="body" idx="1"/>
          </p:nvPr>
        </p:nvSpPr>
        <p:spPr>
          <a:xfrm>
            <a:off x="533400" y="1600200"/>
            <a:ext cx="8229600" cy="4191000"/>
          </a:xfrm>
        </p:spPr>
        <p:txBody>
          <a:bodyPr/>
          <a:lstStyle/>
          <a:p>
            <a:pPr eaLnBrk="1" hangingPunct="1"/>
            <a:r>
              <a:rPr lang="en-US" dirty="0" smtClean="0">
                <a:hlinkClick r:id="rId3"/>
              </a:rPr>
              <a:t>https://cabig.nci.nih.gov/tools/caAERS</a:t>
            </a:r>
            <a:endParaRPr lang="en-US" dirty="0" smtClean="0"/>
          </a:p>
          <a:p>
            <a:pPr eaLnBrk="1" hangingPunct="1"/>
            <a:r>
              <a:rPr lang="en-US" dirty="0" smtClean="0"/>
              <a:t>On line training session</a:t>
            </a:r>
          </a:p>
          <a:p>
            <a:pPr eaLnBrk="1" hangingPunct="1"/>
            <a:r>
              <a:rPr lang="en-US" dirty="0" smtClean="0"/>
              <a:t>Contact the appropriate institutional person about getting caAERS</a:t>
            </a:r>
          </a:p>
          <a:p>
            <a:pPr lvl="1" eaLnBrk="1" hangingPunct="1">
              <a:buFontTx/>
              <a:buNone/>
            </a:pPr>
            <a:r>
              <a:rPr lang="en-US" dirty="0" smtClean="0"/>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sz="2100" smtClean="0"/>
              <a:t>Session Summary:</a:t>
            </a:r>
            <a:br>
              <a:rPr lang="en-US" sz="2100" smtClean="0"/>
            </a:br>
            <a:r>
              <a:rPr lang="en-US" sz="3000" smtClean="0"/>
              <a:t>Course Evaluation</a:t>
            </a:r>
          </a:p>
        </p:txBody>
      </p:sp>
      <p:sp>
        <p:nvSpPr>
          <p:cNvPr id="124930" name="Rectangle 3"/>
          <p:cNvSpPr>
            <a:spLocks noGrp="1" noChangeArrowheads="1"/>
          </p:cNvSpPr>
          <p:nvPr>
            <p:ph type="body" idx="1"/>
          </p:nvPr>
        </p:nvSpPr>
        <p:spPr/>
        <p:txBody>
          <a:bodyPr/>
          <a:lstStyle/>
          <a:p>
            <a:pPr eaLnBrk="1" hangingPunct="1"/>
            <a:r>
              <a:rPr lang="en-US" dirty="0" smtClean="0"/>
              <a:t>How could we improve this presentation?</a:t>
            </a:r>
          </a:p>
          <a:p>
            <a:r>
              <a:rPr lang="en-US" u="sng" smtClean="0">
                <a:hlinkClick r:id="rId3"/>
              </a:rPr>
              <a:t>edmond.mulaire@semanticbits.com</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1:  Pre-use requirements and setup types</a:t>
            </a:r>
            <a:br>
              <a:rPr lang="en-US" sz="2400" smtClean="0"/>
            </a:br>
            <a:endParaRPr lang="en-US" sz="2400" smtClean="0"/>
          </a:p>
        </p:txBody>
      </p:sp>
      <p:sp>
        <p:nvSpPr>
          <p:cNvPr id="28674" name="Rectangle 3"/>
          <p:cNvSpPr>
            <a:spLocks noGrp="1" noChangeArrowheads="1"/>
          </p:cNvSpPr>
          <p:nvPr>
            <p:ph type="body" idx="1"/>
          </p:nvPr>
        </p:nvSpPr>
        <p:spPr>
          <a:xfrm>
            <a:off x="533400" y="1524000"/>
            <a:ext cx="8229600" cy="4495800"/>
          </a:xfrm>
        </p:spPr>
        <p:txBody>
          <a:bodyPr/>
          <a:lstStyle/>
          <a:p>
            <a:pPr eaLnBrk="1" hangingPunct="1"/>
            <a:r>
              <a:rPr lang="en-US" dirty="0" smtClean="0"/>
              <a:t>Who sets up </a:t>
            </a:r>
            <a:r>
              <a:rPr lang="en-US" dirty="0" err="1" smtClean="0"/>
              <a:t>caAERS</a:t>
            </a:r>
            <a:r>
              <a:rPr lang="en-US" dirty="0" smtClean="0"/>
              <a:t>?</a:t>
            </a:r>
          </a:p>
          <a:p>
            <a:pPr eaLnBrk="1" hangingPunct="1"/>
            <a:r>
              <a:rPr lang="en-US" dirty="0" smtClean="0"/>
              <a:t>Local versus hosted</a:t>
            </a:r>
          </a:p>
          <a:p>
            <a:pPr eaLnBrk="1" hangingPunct="1"/>
            <a:r>
              <a:rPr lang="en-US" dirty="0" smtClean="0"/>
              <a:t>Possible setups (imported versus entry)</a:t>
            </a:r>
          </a:p>
          <a:p>
            <a:pPr eaLnBrk="1" hangingPunct="1"/>
            <a:r>
              <a:rPr lang="en-US" dirty="0" smtClean="0"/>
              <a:t>What needs to be setup before you can use it?</a:t>
            </a:r>
          </a:p>
          <a:p>
            <a:pPr lvl="1" eaLnBrk="1" hangingPunct="1"/>
            <a:r>
              <a:rPr lang="en-US" dirty="0" smtClean="0"/>
              <a:t>User logons, site and staff definitions</a:t>
            </a:r>
          </a:p>
          <a:p>
            <a:pPr lvl="1" eaLnBrk="1" hangingPunct="1"/>
            <a:r>
              <a:rPr lang="en-US" dirty="0" smtClean="0"/>
              <a:t>Study and patient imports (optional)</a:t>
            </a:r>
          </a:p>
          <a:p>
            <a:pPr lvl="1" eaLnBrk="1" hangingPunct="1"/>
            <a:r>
              <a:rPr lang="en-US" dirty="0" smtClean="0"/>
              <a:t>Grid configurations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body" idx="1"/>
          </p:nvPr>
        </p:nvSpPr>
        <p:spPr/>
        <p:txBody>
          <a:bodyPr/>
          <a:lstStyle/>
          <a:p>
            <a:pPr eaLnBrk="1" hangingPunct="1">
              <a:lnSpc>
                <a:spcPct val="90000"/>
              </a:lnSpc>
            </a:pPr>
            <a:r>
              <a:rPr lang="en-US" dirty="0" smtClean="0"/>
              <a:t>What is the level of support at your center?</a:t>
            </a:r>
          </a:p>
          <a:p>
            <a:pPr eaLnBrk="1" hangingPunct="1">
              <a:lnSpc>
                <a:spcPct val="90000"/>
              </a:lnSpc>
            </a:pPr>
            <a:r>
              <a:rPr lang="en-US" dirty="0" smtClean="0"/>
              <a:t>What CTMS (Clinical Trial Management System) are you using?</a:t>
            </a:r>
          </a:p>
          <a:p>
            <a:pPr eaLnBrk="1" hangingPunct="1">
              <a:lnSpc>
                <a:spcPct val="90000"/>
              </a:lnSpc>
            </a:pPr>
            <a:endParaRPr lang="en-US" dirty="0" smtClean="0"/>
          </a:p>
        </p:txBody>
      </p:sp>
      <p:sp>
        <p:nvSpPr>
          <p:cNvPr id="3072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1</a:t>
            </a:r>
            <a:br>
              <a:rPr lang="en-US" sz="2300" smtClean="0"/>
            </a:br>
            <a:r>
              <a:rPr lang="en-US" sz="3000" smtClean="0"/>
              <a:t>Review &amp; Questions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2:  Basic navigation</a:t>
            </a:r>
            <a:br>
              <a:rPr lang="en-US" sz="2400" smtClean="0"/>
            </a:br>
            <a:r>
              <a:rPr lang="en-US" sz="2400" smtClean="0"/>
              <a:t/>
            </a:r>
            <a:br>
              <a:rPr lang="en-US" sz="2400" smtClean="0"/>
            </a:br>
            <a:endParaRPr lang="en-US" sz="2400" smtClean="0"/>
          </a:p>
        </p:txBody>
      </p:sp>
      <p:sp>
        <p:nvSpPr>
          <p:cNvPr id="32770" name="Rectangle 3"/>
          <p:cNvSpPr>
            <a:spLocks noGrp="1" noChangeArrowheads="1"/>
          </p:cNvSpPr>
          <p:nvPr>
            <p:ph type="body" idx="1"/>
          </p:nvPr>
        </p:nvSpPr>
        <p:spPr>
          <a:xfrm>
            <a:off x="533400" y="1524000"/>
            <a:ext cx="8229600" cy="4495800"/>
          </a:xfrm>
        </p:spPr>
        <p:txBody>
          <a:bodyPr/>
          <a:lstStyle/>
          <a:p>
            <a:pPr eaLnBrk="1" hangingPunct="1"/>
            <a:r>
              <a:rPr lang="en-US" dirty="0" smtClean="0"/>
              <a:t>Tabs, and directed tabs, links and buttons</a:t>
            </a:r>
          </a:p>
          <a:p>
            <a:pPr eaLnBrk="1" hangingPunct="1"/>
            <a:r>
              <a:rPr lang="en-US" dirty="0" smtClean="0"/>
              <a:t>Required field designations</a:t>
            </a:r>
          </a:p>
          <a:p>
            <a:pPr eaLnBrk="1" hangingPunct="1"/>
            <a:r>
              <a:rPr lang="en-US" dirty="0" smtClean="0"/>
              <a:t>Save, save and continue</a:t>
            </a:r>
            <a:endParaRPr lang="en-US" b="1" i="1" dirty="0" smtClean="0"/>
          </a:p>
        </p:txBody>
      </p:sp>
      <p:pic>
        <p:nvPicPr>
          <p:cNvPr id="1028" name="Picture 4" descr="Help2"/>
          <p:cNvPicPr>
            <a:picLocks noChangeAspect="1" noChangeArrowheads="1"/>
          </p:cNvPicPr>
          <p:nvPr/>
        </p:nvPicPr>
        <p:blipFill>
          <a:blip r:embed="rId3"/>
          <a:srcRect/>
          <a:stretch>
            <a:fillRect/>
          </a:stretch>
        </p:blipFill>
        <p:spPr bwMode="auto">
          <a:xfrm>
            <a:off x="533400" y="4343400"/>
            <a:ext cx="5705475" cy="2326149"/>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0" y="3200400"/>
            <a:ext cx="9046223" cy="700087"/>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NCI-SlideTemplate</Template>
  <TotalTime>3076</TotalTime>
  <Words>2754</Words>
  <Application>Microsoft Office PowerPoint</Application>
  <PresentationFormat>On-screen Show (4:3)</PresentationFormat>
  <Paragraphs>265</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Custom Design</vt:lpstr>
      <vt:lpstr>Slide 1</vt:lpstr>
      <vt:lpstr>Session Details: Participants &amp; Logistics</vt:lpstr>
      <vt:lpstr>Am I in the right place? What is caAERS and who will use it?</vt:lpstr>
      <vt:lpstr>What am I going to do?  How to use this presentation</vt:lpstr>
      <vt:lpstr>What will I learn? Session Goals</vt:lpstr>
      <vt:lpstr>Slide 6</vt:lpstr>
      <vt:lpstr> Lesson 1:  Pre-use requirements and setup types </vt:lpstr>
      <vt:lpstr>Lesson 1 Review &amp; Questions</vt:lpstr>
      <vt:lpstr> Lesson 2:  Basic navigation  </vt:lpstr>
      <vt:lpstr> Lesson 2:  Basic navigation  </vt:lpstr>
      <vt:lpstr>Lesson 2:  Basic navigation: Entry Screen</vt:lpstr>
      <vt:lpstr> Lesson 3:  Creating Reports and Rules  </vt:lpstr>
      <vt:lpstr> Lesson 3:  Creating Reports and Rules  </vt:lpstr>
      <vt:lpstr>  Lesson 4:  Creating Trials   </vt:lpstr>
      <vt:lpstr>Creating a trial</vt:lpstr>
      <vt:lpstr>Creating a trial</vt:lpstr>
      <vt:lpstr>Creating a trial: other screens</vt:lpstr>
      <vt:lpstr>Creating a trial other screens</vt:lpstr>
      <vt:lpstr>Creating a trial other screens</vt:lpstr>
      <vt:lpstr>Creating a trial: other screens</vt:lpstr>
      <vt:lpstr>Creating a trial: other screens</vt:lpstr>
      <vt:lpstr>Lesson 4 Review &amp; Questions</vt:lpstr>
      <vt:lpstr>  Lesson 5:  Adding patients   </vt:lpstr>
      <vt:lpstr>Creating a participant</vt:lpstr>
      <vt:lpstr>Assigning a participant to a study</vt:lpstr>
      <vt:lpstr>Creating a participant</vt:lpstr>
      <vt:lpstr>Participant added!</vt:lpstr>
      <vt:lpstr>Lesson 5 Review &amp; Questions</vt:lpstr>
      <vt:lpstr>  Lesson 6:  Adding Routine AE’s   </vt:lpstr>
      <vt:lpstr>Adding Routine AEs</vt:lpstr>
      <vt:lpstr>Adding Routine AEs</vt:lpstr>
      <vt:lpstr>Adding Routine AEs</vt:lpstr>
      <vt:lpstr>Adding Routine AEs</vt:lpstr>
      <vt:lpstr>Adding Routine AEs</vt:lpstr>
      <vt:lpstr>Lesson 6 Review &amp; Questions</vt:lpstr>
      <vt:lpstr>  Lesson 7:  Adding SAE’s   </vt:lpstr>
      <vt:lpstr>Reporting SAE’s… start with Adverse events</vt:lpstr>
      <vt:lpstr>Adding SAE’s …Selecting patient and study</vt:lpstr>
      <vt:lpstr>Adding SAE’s… Basic details</vt:lpstr>
      <vt:lpstr>Adding SAE’s…Study treatment information</vt:lpstr>
      <vt:lpstr>Adding SAE’s…Reporters</vt:lpstr>
      <vt:lpstr>Adding SAE’s…Reporting required?</vt:lpstr>
      <vt:lpstr>Adding SAE’s…entry screens continued</vt:lpstr>
      <vt:lpstr>Adding SAE’s…entry screens continued</vt:lpstr>
      <vt:lpstr>Expedited Reporting AE screens continued</vt:lpstr>
      <vt:lpstr>Expedited Reporting AE screens continued</vt:lpstr>
      <vt:lpstr>Expedited Reporting AE screens continued</vt:lpstr>
      <vt:lpstr>Expedited Reporting AE screens continued</vt:lpstr>
      <vt:lpstr>Expedited Reporting AE screens continued</vt:lpstr>
      <vt:lpstr>Expedited Reporting AE screens continued</vt:lpstr>
      <vt:lpstr>Adding SAE’s…entry screens continued</vt:lpstr>
      <vt:lpstr>Adding SAE’s…entry screens continued</vt:lpstr>
      <vt:lpstr>Expedited Reporting AE screens: key screen!</vt:lpstr>
      <vt:lpstr>Expedited Reporting AE screens continued</vt:lpstr>
      <vt:lpstr>Expedited Reporting AE screens: not ready yet!</vt:lpstr>
      <vt:lpstr>Expedited Reporting AE: ready to submit!</vt:lpstr>
      <vt:lpstr>Adding SAE’s…Done!</vt:lpstr>
      <vt:lpstr>Report delivered as a pdf</vt:lpstr>
      <vt:lpstr>Lesson 7 Review &amp; Questions</vt:lpstr>
      <vt:lpstr>Session Summary: Review</vt:lpstr>
      <vt:lpstr>Session Summary: Questions</vt:lpstr>
      <vt:lpstr>Session Summary: Looking for more?</vt:lpstr>
      <vt:lpstr>Session Summary: Course Evaluation</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bmorrell</cp:lastModifiedBy>
  <cp:revision>113</cp:revision>
  <dcterms:created xsi:type="dcterms:W3CDTF">2005-03-22T16:48:14Z</dcterms:created>
  <dcterms:modified xsi:type="dcterms:W3CDTF">2008-02-18T22:06:54Z</dcterms:modified>
</cp:coreProperties>
</file>